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68"/>
  </p:normalViewPr>
  <p:slideViewPr>
    <p:cSldViewPr snapToGrid="0" snapToObjects="1">
      <p:cViewPr varScale="1">
        <p:scale>
          <a:sx n="158" d="100"/>
          <a:sy n="158" d="100"/>
        </p:scale>
        <p:origin x="864"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527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1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10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11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12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13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14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15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16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17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18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19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2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20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21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22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23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24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25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26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27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28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29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3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30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31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32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33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34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35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36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37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38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39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4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40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41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42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43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44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45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46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47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48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49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5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50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51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52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53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54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55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56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57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58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59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6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60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61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62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63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64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65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66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67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68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69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7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70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71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72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73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74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75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76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77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78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79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8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80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81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82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83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84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85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86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87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88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9  |  Durata: 45.0s  |  BGM: IntervalloRAI.mp3</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3/31/26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3/31/26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3/31/26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3/31/26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0.jpg"/>
          <p:cNvPicPr>
            <a:picLocks noChangeAspect="1"/>
          </p:cNvPicPr>
          <p:nvPr/>
        </p:nvPicPr>
        <p:blipFill>
          <a:blip r:embed="rId3"/>
          <a:stretch>
            <a:fillRect/>
          </a:stretch>
        </p:blipFill>
        <p:spPr>
          <a:xfrm>
            <a:off x="0" y="0"/>
            <a:ext cx="9144000" cy="5143500"/>
          </a:xfrm>
          <a:prstGeom prst="rect">
            <a:avLst/>
          </a:prstGeom>
        </p:spPr>
      </p:pic>
      <p:sp>
        <p:nvSpPr>
          <p:cNvPr id="9901" name="box990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02" name="TextBox 990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Un viaggio tra legno e ferro per esplorare la cultura popolare contadina: dai trattori Landini alla sapienza delle gerle. Scopriamo le radici della nostra identità, dove l'uomo e la terra parlavano la stessa lingua.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jpg"/>
          <p:cNvPicPr>
            <a:picLocks noChangeAspect="1"/>
          </p:cNvPicPr>
          <p:nvPr/>
        </p:nvPicPr>
        <p:blipFill>
          <a:blip r:embed="rId3"/>
          <a:stretch>
            <a:fillRect/>
          </a:stretch>
        </p:blipFill>
        <p:spPr>
          <a:xfrm>
            <a:off x="0" y="0"/>
            <a:ext cx="9144000" cy="5143500"/>
          </a:xfrm>
          <a:prstGeom prst="rect">
            <a:avLst/>
          </a:prstGeom>
        </p:spPr>
      </p:pic>
      <p:sp>
        <p:nvSpPr>
          <p:cNvPr id="9918" name="box991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19" name="TextBox 991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PICCOLI OGGETTI PREZIOSI</a:t>
            </a:r>
          </a:p>
        </p:txBody>
      </p:sp>
      <p:sp>
        <p:nvSpPr>
          <p:cNvPr id="3" name="box991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20" name="TextBox 991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Bussola, meccanismi di orologio e oggetti personali d'uso quotidiano. Rarità che rivelano la cura del dettaglio nella cultura contadina di un tempo.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jpg"/>
          <p:cNvPicPr>
            <a:picLocks noChangeAspect="1"/>
          </p:cNvPicPr>
          <p:nvPr/>
        </p:nvPicPr>
        <p:blipFill>
          <a:blip r:embed="rId3"/>
          <a:stretch>
            <a:fillRect/>
          </a:stretch>
        </p:blipFill>
        <p:spPr>
          <a:xfrm>
            <a:off x="0" y="0"/>
            <a:ext cx="9144000" cy="5143500"/>
          </a:xfrm>
          <a:prstGeom prst="rect">
            <a:avLst/>
          </a:prstGeom>
        </p:spPr>
      </p:pic>
      <p:sp>
        <p:nvSpPr>
          <p:cNvPr id="9920" name="box992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21" name="TextBox 992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FERRAMENTA E FINIMENTI DA LAVORO</a:t>
            </a:r>
          </a:p>
        </p:txBody>
      </p:sp>
      <p:sp>
        <p:nvSpPr>
          <p:cNvPr id="3" name="box992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22" name="TextBox 992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Ferri di cavallo, chiodi fatti a mano e lanterne d'epoca. Nella cultura popolare contadina, la solidità del ferro era sinonimo di sicurezza: ogni pezzo era forgiato per resistere ai lunghi anni di fatica e alle intemperie dei campi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jpg"/>
          <p:cNvPicPr>
            <a:picLocks noChangeAspect="1"/>
          </p:cNvPicPr>
          <p:nvPr/>
        </p:nvPicPr>
        <p:blipFill>
          <a:blip r:embed="rId3"/>
          <a:stretch>
            <a:fillRect/>
          </a:stretch>
        </p:blipFill>
        <p:spPr>
          <a:xfrm>
            <a:off x="0" y="0"/>
            <a:ext cx="9144000" cy="5143500"/>
          </a:xfrm>
          <a:prstGeom prst="rect">
            <a:avLst/>
          </a:prstGeom>
        </p:spPr>
      </p:pic>
      <p:sp>
        <p:nvSpPr>
          <p:cNvPr id="9922" name="box992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23" name="TextBox 992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MISURE E COMMERCIO</a:t>
            </a:r>
          </a:p>
        </p:txBody>
      </p:sp>
      <p:sp>
        <p:nvSpPr>
          <p:cNvPr id="3" name="box992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24" name="TextBox 992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Bilancia a piatti in ottone, pesi calibrati, campanelle e stadere. Strumenti di misura indispensabili per il commercio agricolo locale.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jpg"/>
          <p:cNvPicPr>
            <a:picLocks noChangeAspect="1"/>
          </p:cNvPicPr>
          <p:nvPr/>
        </p:nvPicPr>
        <p:blipFill>
          <a:blip r:embed="rId3"/>
          <a:stretch>
            <a:fillRect/>
          </a:stretch>
        </p:blipFill>
        <p:spPr>
          <a:xfrm>
            <a:off x="0" y="0"/>
            <a:ext cx="9144000" cy="5143500"/>
          </a:xfrm>
          <a:prstGeom prst="rect">
            <a:avLst/>
          </a:prstGeom>
        </p:spPr>
      </p:pic>
      <p:sp>
        <p:nvSpPr>
          <p:cNvPr id="9924" name="box992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25" name="TextBox 992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ATTREZZI DA BANCO E DA SCAVO</a:t>
            </a:r>
          </a:p>
        </p:txBody>
      </p:sp>
      <p:sp>
        <p:nvSpPr>
          <p:cNvPr id="3" name="box992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26" name="TextBox 992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Morsetti, roncole, compassi e zappe in ferro e legno per il lavoro nei campi. La varietà delle forme riflette i diversi usi stagionali nella coltivazione della terra.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jpg"/>
          <p:cNvPicPr>
            <a:picLocks noChangeAspect="1"/>
          </p:cNvPicPr>
          <p:nvPr/>
        </p:nvPicPr>
        <p:blipFill>
          <a:blip r:embed="rId3"/>
          <a:stretch>
            <a:fillRect/>
          </a:stretch>
        </p:blipFill>
        <p:spPr>
          <a:xfrm>
            <a:off x="0" y="0"/>
            <a:ext cx="9144000" cy="5143500"/>
          </a:xfrm>
          <a:prstGeom prst="rect">
            <a:avLst/>
          </a:prstGeom>
        </p:spPr>
      </p:pic>
      <p:sp>
        <p:nvSpPr>
          <p:cNvPr id="9926" name="box992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27" name="TextBox 992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INTAGLIO E CARPENTERIA</a:t>
            </a:r>
          </a:p>
        </p:txBody>
      </p:sp>
      <p:sp>
        <p:nvSpPr>
          <p:cNvPr id="3" name="box992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28" name="TextBox 992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Serracchi, succhielli e pale in legno per la vita nei campi. Nella cultura popolare contadina, saper riparare e costruire i propri strumenti era un'arte necessaria, tramandata per gestire con autonomia ogni necessità della terra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jpg"/>
          <p:cNvPicPr>
            <a:picLocks noChangeAspect="1"/>
          </p:cNvPicPr>
          <p:nvPr/>
        </p:nvPicPr>
        <p:blipFill>
          <a:blip r:embed="rId3"/>
          <a:stretch>
            <a:fillRect/>
          </a:stretch>
        </p:blipFill>
        <p:spPr>
          <a:xfrm>
            <a:off x="0" y="0"/>
            <a:ext cx="9144000" cy="5143500"/>
          </a:xfrm>
          <a:prstGeom prst="rect">
            <a:avLst/>
          </a:prstGeom>
        </p:spPr>
      </p:pic>
      <p:sp>
        <p:nvSpPr>
          <p:cNvPr id="9928" name="box992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29" name="TextBox 992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OGGETTI DI VITA DOMESTICA</a:t>
            </a:r>
          </a:p>
        </p:txBody>
      </p:sp>
      <p:sp>
        <p:nvSpPr>
          <p:cNvPr id="3" name="box992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30" name="TextBox 992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Lanterne, ferri da stiro e stoviglie in ceramica: uno sguardo sull'intimità della casa. Nella cultura popolare contadina, la vita domestica era scandita da oggetti semplici ma essenziali, simboli di calore e laboriosità familiare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jpg"/>
          <p:cNvPicPr>
            <a:picLocks noChangeAspect="1"/>
          </p:cNvPicPr>
          <p:nvPr/>
        </p:nvPicPr>
        <p:blipFill>
          <a:blip r:embed="rId3"/>
          <a:stretch>
            <a:fillRect/>
          </a:stretch>
        </p:blipFill>
        <p:spPr>
          <a:xfrm>
            <a:off x="0" y="0"/>
            <a:ext cx="9144000" cy="5143500"/>
          </a:xfrm>
          <a:prstGeom prst="rect">
            <a:avLst/>
          </a:prstGeom>
        </p:spPr>
      </p:pic>
      <p:sp>
        <p:nvSpPr>
          <p:cNvPr id="9930" name="box993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31" name="TextBox 993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OGGETTI IN RAME, TERRACOTTA E LEGNO</a:t>
            </a:r>
          </a:p>
        </p:txBody>
      </p:sp>
      <p:sp>
        <p:nvSpPr>
          <p:cNvPr id="3" name="box993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32" name="TextBox 993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Zuppiere in metallo, tegami in rame e ciotole di coccio si affiancano a posate in legno e strumenti di supporto in cucina, testimoniando l'antica sapienza artigiana e l'uso di materiali naturali nella cucina tradizionale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jpg"/>
          <p:cNvPicPr>
            <a:picLocks noChangeAspect="1"/>
          </p:cNvPicPr>
          <p:nvPr/>
        </p:nvPicPr>
        <p:blipFill>
          <a:blip r:embed="rId3"/>
          <a:stretch>
            <a:fillRect/>
          </a:stretch>
        </p:blipFill>
        <p:spPr>
          <a:xfrm>
            <a:off x="0" y="0"/>
            <a:ext cx="9144000" cy="5143500"/>
          </a:xfrm>
          <a:prstGeom prst="rect">
            <a:avLst/>
          </a:prstGeom>
        </p:spPr>
      </p:pic>
      <p:sp>
        <p:nvSpPr>
          <p:cNvPr id="9932" name="box993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33" name="TextBox 993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STRUMENTI PER LA FILATURA</a:t>
            </a:r>
          </a:p>
        </p:txBody>
      </p:sp>
      <p:sp>
        <p:nvSpPr>
          <p:cNvPr id="3" name="box993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34" name="TextBox 993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Conocchia con filo di lana, aspo e pettine da cardatura. Strumenti del lavoro femminile quotidiano: dalla lana grezza al filo pronto al telaio, un processo lento e sapiente tramandato di madre in figlia.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jpg"/>
          <p:cNvPicPr>
            <a:picLocks noChangeAspect="1"/>
          </p:cNvPicPr>
          <p:nvPr/>
        </p:nvPicPr>
        <p:blipFill>
          <a:blip r:embed="rId3"/>
          <a:stretch>
            <a:fillRect/>
          </a:stretch>
        </p:blipFill>
        <p:spPr>
          <a:xfrm>
            <a:off x="0" y="0"/>
            <a:ext cx="9144000" cy="5143500"/>
          </a:xfrm>
          <a:prstGeom prst="rect">
            <a:avLst/>
          </a:prstGeom>
        </p:spPr>
      </p:pic>
      <p:sp>
        <p:nvSpPr>
          <p:cNvPr id="9934" name="box993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35" name="TextBox 993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CORBELLO IN VIMINI (DETTO CRINELLA)</a:t>
            </a:r>
          </a:p>
        </p:txBody>
      </p:sp>
      <p:sp>
        <p:nvSpPr>
          <p:cNvPr id="3" name="box993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36" name="TextBox 993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Corbello intrecciato a mano con rami di salice, usato per trasportare foraggio e prodotti agricoli. Ogni intreccio racconta ore di lavoro paziente, una sapienza artigianale tramandata di generazione in generazione.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jpg"/>
          <p:cNvPicPr>
            <a:picLocks noChangeAspect="1"/>
          </p:cNvPicPr>
          <p:nvPr/>
        </p:nvPicPr>
        <p:blipFill>
          <a:blip r:embed="rId3"/>
          <a:stretch>
            <a:fillRect/>
          </a:stretch>
        </p:blipFill>
        <p:spPr>
          <a:xfrm>
            <a:off x="0" y="0"/>
            <a:ext cx="9144000" cy="5143500"/>
          </a:xfrm>
          <a:prstGeom prst="rect">
            <a:avLst/>
          </a:prstGeom>
        </p:spPr>
      </p:pic>
      <p:sp>
        <p:nvSpPr>
          <p:cNvPr id="9936" name="box993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37" name="TextBox 993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CORBELLO DA PARETE</a:t>
            </a:r>
          </a:p>
        </p:txBody>
      </p:sp>
      <p:sp>
        <p:nvSpPr>
          <p:cNvPr id="3" name="box993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38" name="TextBox 993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Corbello in vimini appeso nella stalla, ancora pieno di fieno secco. Contenitore indispensabile per il foraggio quotidiano degli animali: resistente, leggero, frutto dell'arte contadina del intreccio.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jpg"/>
          <p:cNvPicPr>
            <a:picLocks noChangeAspect="1"/>
          </p:cNvPicPr>
          <p:nvPr/>
        </p:nvPicPr>
        <p:blipFill>
          <a:blip r:embed="rId3"/>
          <a:stretch>
            <a:fillRect/>
          </a:stretch>
        </p:blipFill>
        <p:spPr>
          <a:xfrm>
            <a:off x="0" y="0"/>
            <a:ext cx="9144000" cy="5143500"/>
          </a:xfrm>
          <a:prstGeom prst="rect">
            <a:avLst/>
          </a:prstGeom>
        </p:spPr>
      </p:pic>
      <p:sp>
        <p:nvSpPr>
          <p:cNvPr id="9902" name="box990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03" name="TextBox 990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ATTREZZI DA FALEGNAME</a:t>
            </a:r>
          </a:p>
        </p:txBody>
      </p:sp>
      <p:sp>
        <p:nvSpPr>
          <p:cNvPr id="3" name="box990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04" name="TextBox 990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Antiche pialle in legno e strumenti da taglio riposano sul velluto, testimoni della maestria artigiana. Nella cultura popolare contadina, ogni arredo era frutto di pazienza e precisione, plasmando la materia per durare generazioni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jpg"/>
          <p:cNvPicPr>
            <a:picLocks noChangeAspect="1"/>
          </p:cNvPicPr>
          <p:nvPr/>
        </p:nvPicPr>
        <p:blipFill>
          <a:blip r:embed="rId3"/>
          <a:stretch>
            <a:fillRect/>
          </a:stretch>
        </p:blipFill>
        <p:spPr>
          <a:xfrm>
            <a:off x="0" y="0"/>
            <a:ext cx="9144000" cy="5143500"/>
          </a:xfrm>
          <a:prstGeom prst="rect">
            <a:avLst/>
          </a:prstGeom>
        </p:spPr>
      </p:pic>
      <p:sp>
        <p:nvSpPr>
          <p:cNvPr id="9938" name="box993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39" name="TextBox 993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SERIE DI CESTE DI VIMINI</a:t>
            </a:r>
          </a:p>
        </p:txBody>
      </p:sp>
      <p:sp>
        <p:nvSpPr>
          <p:cNvPr id="3" name="box993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40" name="TextBox 993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Un insieme di ceste, corbelli e contenitori in vimini di forme e dimensioni diverse. Ogni pezzo racconta un uso specifico: raccogliere, trasportare, conservare. L'arte dell'intreccio era una lingua comune della campagna.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jpg"/>
          <p:cNvPicPr>
            <a:picLocks noChangeAspect="1"/>
          </p:cNvPicPr>
          <p:nvPr/>
        </p:nvPicPr>
        <p:blipFill>
          <a:blip r:embed="rId3"/>
          <a:stretch>
            <a:fillRect/>
          </a:stretch>
        </p:blipFill>
        <p:spPr>
          <a:xfrm>
            <a:off x="0" y="0"/>
            <a:ext cx="9144000" cy="5143500"/>
          </a:xfrm>
          <a:prstGeom prst="rect">
            <a:avLst/>
          </a:prstGeom>
        </p:spPr>
      </p:pic>
      <p:sp>
        <p:nvSpPr>
          <p:cNvPr id="9940" name="box994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41" name="TextBox 994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CONTENITORE IN PIETRA (MISURA) </a:t>
            </a:r>
          </a:p>
        </p:txBody>
      </p:sp>
      <p:sp>
        <p:nvSpPr>
          <p:cNvPr id="3" name="box994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42" name="TextBox 994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Misura cilindrica in pietra levigata con manico, usata per dosare granaglie e farina. Uno strumento di precisione artigianale che garantiva onestà negli scambi commerciali della comunità rurale.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jpg"/>
          <p:cNvPicPr>
            <a:picLocks noChangeAspect="1"/>
          </p:cNvPicPr>
          <p:nvPr/>
        </p:nvPicPr>
        <p:blipFill>
          <a:blip r:embed="rId3"/>
          <a:stretch>
            <a:fillRect/>
          </a:stretch>
        </p:blipFill>
        <p:spPr>
          <a:xfrm>
            <a:off x="0" y="0"/>
            <a:ext cx="9144000" cy="5143500"/>
          </a:xfrm>
          <a:prstGeom prst="rect">
            <a:avLst/>
          </a:prstGeom>
        </p:spPr>
      </p:pic>
      <p:sp>
        <p:nvSpPr>
          <p:cNvPr id="9942" name="box994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43" name="TextBox 994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ALTRO CONTENITORE IN PIETRA</a:t>
            </a:r>
          </a:p>
        </p:txBody>
      </p:sp>
      <p:sp>
        <p:nvSpPr>
          <p:cNvPr id="3" name="box994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44" name="TextBox 994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Vista dall'alto della misura cilindrica in pietra. La sua forma regolare e la superficie levigata testimoniano la cura con cui veniva costruita: ogni misura doveva essere affidabile e riconoscibile da tutti.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jpg"/>
          <p:cNvPicPr>
            <a:picLocks noChangeAspect="1"/>
          </p:cNvPicPr>
          <p:nvPr/>
        </p:nvPicPr>
        <p:blipFill>
          <a:blip r:embed="rId3"/>
          <a:stretch>
            <a:fillRect/>
          </a:stretch>
        </p:blipFill>
        <p:spPr>
          <a:xfrm>
            <a:off x="0" y="0"/>
            <a:ext cx="9144000" cy="5143500"/>
          </a:xfrm>
          <a:prstGeom prst="rect">
            <a:avLst/>
          </a:prstGeom>
        </p:spPr>
      </p:pic>
      <p:sp>
        <p:nvSpPr>
          <p:cNvPr id="9944" name="box994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45" name="TextBox 994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MASTELLO IN LEGNO</a:t>
            </a:r>
          </a:p>
        </p:txBody>
      </p:sp>
      <p:sp>
        <p:nvSpPr>
          <p:cNvPr id="3" name="box994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46" name="TextBox 994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Mastello cilindrico in legno di quercia, cerchiato con fasce metalliche. Usato per la concia, la fermentazione o la conservazione di liquidi. Ogni fessura nel legno antico racconta secoli di umori e stagioni.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jpg"/>
          <p:cNvPicPr>
            <a:picLocks noChangeAspect="1"/>
          </p:cNvPicPr>
          <p:nvPr/>
        </p:nvPicPr>
        <p:blipFill>
          <a:blip r:embed="rId3"/>
          <a:stretch>
            <a:fillRect/>
          </a:stretch>
        </p:blipFill>
        <p:spPr>
          <a:xfrm>
            <a:off x="0" y="0"/>
            <a:ext cx="9144000" cy="5143500"/>
          </a:xfrm>
          <a:prstGeom prst="rect">
            <a:avLst/>
          </a:prstGeom>
        </p:spPr>
      </p:pic>
      <p:sp>
        <p:nvSpPr>
          <p:cNvPr id="9946" name="box994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47" name="TextBox 994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CESTO DA RACCOLTA</a:t>
            </a:r>
          </a:p>
        </p:txBody>
      </p:sp>
      <p:sp>
        <p:nvSpPr>
          <p:cNvPr id="3" name="box994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48" name="TextBox 994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Cestino ovale in giunco intrecciato a mano con manico in legno. Compagno fedele delle stagioni del raccolto: leggero e capiente, portava frutta, ortaggi e uova dal campo alla tavola.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jpg"/>
          <p:cNvPicPr>
            <a:picLocks noChangeAspect="1"/>
          </p:cNvPicPr>
          <p:nvPr/>
        </p:nvPicPr>
        <p:blipFill>
          <a:blip r:embed="rId3"/>
          <a:stretch>
            <a:fillRect/>
          </a:stretch>
        </p:blipFill>
        <p:spPr>
          <a:xfrm>
            <a:off x="0" y="0"/>
            <a:ext cx="9144000" cy="5143500"/>
          </a:xfrm>
          <a:prstGeom prst="rect">
            <a:avLst/>
          </a:prstGeom>
        </p:spPr>
      </p:pic>
      <p:sp>
        <p:nvSpPr>
          <p:cNvPr id="9948" name="box994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49" name="TextBox 994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CESTINO DA MERCATO</a:t>
            </a:r>
          </a:p>
        </p:txBody>
      </p:sp>
      <p:sp>
        <p:nvSpPr>
          <p:cNvPr id="3" name="box994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50" name="TextBox 994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Cestino rotondo in vimini chiaro con manico ad arco, integro e ben conservato. Era il cestino da mercato per eccellenza: capiente, leggero, elegante. Lo portavano le donne per fare la spesa o portare doni.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jpg"/>
          <p:cNvPicPr>
            <a:picLocks noChangeAspect="1"/>
          </p:cNvPicPr>
          <p:nvPr/>
        </p:nvPicPr>
        <p:blipFill>
          <a:blip r:embed="rId3"/>
          <a:stretch>
            <a:fillRect/>
          </a:stretch>
        </p:blipFill>
        <p:spPr>
          <a:xfrm>
            <a:off x="0" y="0"/>
            <a:ext cx="9144000" cy="5143500"/>
          </a:xfrm>
          <a:prstGeom prst="rect">
            <a:avLst/>
          </a:prstGeom>
        </p:spPr>
      </p:pic>
      <p:sp>
        <p:nvSpPr>
          <p:cNvPr id="9950" name="box995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51" name="TextBox 995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VASSOIO CIRCOLARE IN GIUNCO</a:t>
            </a:r>
          </a:p>
        </p:txBody>
      </p:sp>
      <p:sp>
        <p:nvSpPr>
          <p:cNvPr id="3" name="box995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52" name="TextBox 995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Vassoio piatto intrecciato in giunco, usato per far asciugare la pasta fresca o riporre il pane. La spirale dell'intreccio centrale è il segno di una tecnica antica, precisa e tramandata oralmente.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a:blip r:embed="rId3"/>
          <a:stretch>
            <a:fillRect/>
          </a:stretch>
        </p:blipFill>
        <p:spPr>
          <a:xfrm>
            <a:off x="0" y="0"/>
            <a:ext cx="9144000" cy="5143500"/>
          </a:xfrm>
          <a:prstGeom prst="rect">
            <a:avLst/>
          </a:prstGeom>
        </p:spPr>
      </p:pic>
      <p:sp>
        <p:nvSpPr>
          <p:cNvPr id="9952" name="box995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53" name="TextBox 995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CESTA IN VIMINI CHIARO</a:t>
            </a:r>
          </a:p>
        </p:txBody>
      </p:sp>
      <p:sp>
        <p:nvSpPr>
          <p:cNvPr id="3" name="box995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54" name="TextBox 995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Cesta rotonda in vimini con rinforso superiore robusto intrecciato. Il contrasto cromatico non è solo estetico: il bordo rinforzato ne prolungava la vita e ne segnalava la cura artigianale.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a:blip r:embed="rId3"/>
          <a:stretch>
            <a:fillRect/>
          </a:stretch>
        </p:blipFill>
        <p:spPr>
          <a:xfrm>
            <a:off x="0" y="0"/>
            <a:ext cx="9144000" cy="5143500"/>
          </a:xfrm>
          <a:prstGeom prst="rect">
            <a:avLst/>
          </a:prstGeom>
        </p:spPr>
      </p:pic>
      <p:sp>
        <p:nvSpPr>
          <p:cNvPr id="9954" name="box995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55" name="TextBox 995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CESTA OVALE IN VIMINI</a:t>
            </a:r>
          </a:p>
        </p:txBody>
      </p:sp>
      <p:sp>
        <p:nvSpPr>
          <p:cNvPr id="3" name="box995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56" name="TextBox 995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Cesta ovale intrecciata in vimini scuro, con bordo rinforzato a treccia. La forma asimmetrica si adattava al fianco del contadino durante il lavoro nei campi, rendendo il trasporto più comodo e naturale.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jpg"/>
          <p:cNvPicPr>
            <a:picLocks noChangeAspect="1"/>
          </p:cNvPicPr>
          <p:nvPr/>
        </p:nvPicPr>
        <p:blipFill>
          <a:blip r:embed="rId3"/>
          <a:stretch>
            <a:fillRect/>
          </a:stretch>
        </p:blipFill>
        <p:spPr>
          <a:xfrm>
            <a:off x="0" y="0"/>
            <a:ext cx="9144000" cy="5143500"/>
          </a:xfrm>
          <a:prstGeom prst="rect">
            <a:avLst/>
          </a:prstGeom>
        </p:spPr>
      </p:pic>
      <p:sp>
        <p:nvSpPr>
          <p:cNvPr id="9956" name="box995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57" name="TextBox 995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CESTA RUSTICA IN VIMINI</a:t>
            </a:r>
          </a:p>
        </p:txBody>
      </p:sp>
      <p:sp>
        <p:nvSpPr>
          <p:cNvPr id="3" name="box995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58" name="TextBox 995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Cesta rotonda in vimini scuro con bordo bianco, più robusta e vissuta. Le tracce del tempo sulla superficie raccontano anni di uso quotidiano: raccogliere, conservare, portare. Una vita intera in un intreccio.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jpg"/>
          <p:cNvPicPr>
            <a:picLocks noChangeAspect="1"/>
          </p:cNvPicPr>
          <p:nvPr/>
        </p:nvPicPr>
        <p:blipFill>
          <a:blip r:embed="rId3"/>
          <a:stretch>
            <a:fillRect/>
          </a:stretch>
        </p:blipFill>
        <p:spPr>
          <a:xfrm>
            <a:off x="0" y="0"/>
            <a:ext cx="9144000" cy="5143500"/>
          </a:xfrm>
          <a:prstGeom prst="rect">
            <a:avLst/>
          </a:prstGeom>
        </p:spPr>
      </p:pic>
      <p:sp>
        <p:nvSpPr>
          <p:cNvPr id="9904" name="box990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05" name="TextBox 990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LA CUCINA CONTADINA</a:t>
            </a:r>
          </a:p>
        </p:txBody>
      </p:sp>
      <p:sp>
        <p:nvSpPr>
          <p:cNvPr id="3" name="box990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06" name="TextBox 990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Grattugia in ferro, mestoli in legno, pentola in rame e vasellame antico. Oggetti del focolare che evocano i ritmi lenti e laboriosi della cucina povera.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jpg"/>
          <p:cNvPicPr>
            <a:picLocks noChangeAspect="1"/>
          </p:cNvPicPr>
          <p:nvPr/>
        </p:nvPicPr>
        <p:blipFill>
          <a:blip r:embed="rId3"/>
          <a:stretch>
            <a:fillRect/>
          </a:stretch>
        </p:blipFill>
        <p:spPr>
          <a:xfrm>
            <a:off x="0" y="0"/>
            <a:ext cx="9144000" cy="5143500"/>
          </a:xfrm>
          <a:prstGeom prst="rect">
            <a:avLst/>
          </a:prstGeom>
        </p:spPr>
      </p:pic>
      <p:sp>
        <p:nvSpPr>
          <p:cNvPr id="9958" name="box995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59" name="TextBox 995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CESTINO APPESO</a:t>
            </a:r>
          </a:p>
        </p:txBody>
      </p:sp>
      <p:sp>
        <p:nvSpPr>
          <p:cNvPr id="3" name="box995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60" name="TextBox 995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Piccolo cesto in vimini sospeso con uno spago. Veniva appeso in cucina o in cantina per conservare al riparo da umidità e roditori. Un oggetto semplice ma ingegnoso della vita domestica contadina.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jpg"/>
          <p:cNvPicPr>
            <a:picLocks noChangeAspect="1"/>
          </p:cNvPicPr>
          <p:nvPr/>
        </p:nvPicPr>
        <p:blipFill>
          <a:blip r:embed="rId3"/>
          <a:stretch>
            <a:fillRect/>
          </a:stretch>
        </p:blipFill>
        <p:spPr>
          <a:xfrm>
            <a:off x="0" y="0"/>
            <a:ext cx="9144000" cy="5143500"/>
          </a:xfrm>
          <a:prstGeom prst="rect">
            <a:avLst/>
          </a:prstGeom>
        </p:spPr>
      </p:pic>
      <p:sp>
        <p:nvSpPr>
          <p:cNvPr id="9960" name="box996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61" name="TextBox 996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FILATOIO A PEDALI</a:t>
            </a:r>
          </a:p>
        </p:txBody>
      </p:sp>
      <p:sp>
        <p:nvSpPr>
          <p:cNvPr id="3" name="box996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62" name="TextBox 996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Filatoio verticale detto "dopanatotio" in legno grezzo con rocchetto centrale, montato su sgabello. Azionando la manovella, il filo si avvolgeva con precisione. Un meccanismo semplice per un lavoro che durava tutto l'inverno.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jpg"/>
          <p:cNvPicPr>
            <a:picLocks noChangeAspect="1"/>
          </p:cNvPicPr>
          <p:nvPr/>
        </p:nvPicPr>
        <p:blipFill>
          <a:blip r:embed="rId3"/>
          <a:stretch>
            <a:fillRect/>
          </a:stretch>
        </p:blipFill>
        <p:spPr>
          <a:xfrm>
            <a:off x="0" y="0"/>
            <a:ext cx="9144000" cy="5143500"/>
          </a:xfrm>
          <a:prstGeom prst="rect">
            <a:avLst/>
          </a:prstGeom>
        </p:spPr>
      </p:pic>
      <p:sp>
        <p:nvSpPr>
          <p:cNvPr id="9962" name="box996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63" name="TextBox 996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LA MACCHINA PER CUCIRE</a:t>
            </a:r>
          </a:p>
        </p:txBody>
      </p:sp>
      <p:sp>
        <p:nvSpPr>
          <p:cNvPr id="3" name="box996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64" name="TextBox 996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Macchina da cucire a manovella su mobile in legno, con rocchetti e tessuti. Oggetto prezioso nelle case contadine: cucire e rammendare era arte quotidiana, non semplice necessità.</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jpg"/>
          <p:cNvPicPr>
            <a:picLocks noChangeAspect="1"/>
          </p:cNvPicPr>
          <p:nvPr/>
        </p:nvPicPr>
        <p:blipFill>
          <a:blip r:embed="rId3"/>
          <a:stretch>
            <a:fillRect/>
          </a:stretch>
        </p:blipFill>
        <p:spPr>
          <a:xfrm>
            <a:off x="0" y="0"/>
            <a:ext cx="9144000" cy="5143500"/>
          </a:xfrm>
          <a:prstGeom prst="rect">
            <a:avLst/>
          </a:prstGeom>
        </p:spPr>
      </p:pic>
      <p:sp>
        <p:nvSpPr>
          <p:cNvPr id="9964" name="box996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65" name="TextBox 996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COMODINO DA CAMERA</a:t>
            </a:r>
          </a:p>
        </p:txBody>
      </p:sp>
      <p:sp>
        <p:nvSpPr>
          <p:cNvPr id="3" name="box996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66" name="TextBox 996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Comodino rustico in legno grezzo con ante e vaso da notte in ceramica bianca. Arredo essenziale della camera dei contadini: funzionale, senza ornamenti, costruito per durare generazioni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jpg"/>
          <p:cNvPicPr>
            <a:picLocks noChangeAspect="1"/>
          </p:cNvPicPr>
          <p:nvPr/>
        </p:nvPicPr>
        <p:blipFill>
          <a:blip r:embed="rId3"/>
          <a:stretch>
            <a:fillRect/>
          </a:stretch>
        </p:blipFill>
        <p:spPr>
          <a:xfrm>
            <a:off x="0" y="0"/>
            <a:ext cx="9144000" cy="5143500"/>
          </a:xfrm>
          <a:prstGeom prst="rect">
            <a:avLst/>
          </a:prstGeom>
        </p:spPr>
      </p:pic>
      <p:sp>
        <p:nvSpPr>
          <p:cNvPr id="9966" name="box996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67" name="TextBox 996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VAGLIO MANUALE</a:t>
            </a:r>
          </a:p>
        </p:txBody>
      </p:sp>
      <p:sp>
        <p:nvSpPr>
          <p:cNvPr id="3" name="box996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68" name="TextBox 996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Grande setaccio manuale da appendere al soffitto legato con corda di canapa. Serviva per separare il grano dalla pula: oscillando ritmicamente, lasciava cadere l'inutile e tratteneva il prezioso frumento</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jpg"/>
          <p:cNvPicPr>
            <a:picLocks noChangeAspect="1"/>
          </p:cNvPicPr>
          <p:nvPr/>
        </p:nvPicPr>
        <p:blipFill>
          <a:blip r:embed="rId3"/>
          <a:stretch>
            <a:fillRect/>
          </a:stretch>
        </p:blipFill>
        <p:spPr>
          <a:xfrm>
            <a:off x="0" y="0"/>
            <a:ext cx="9144000" cy="5143500"/>
          </a:xfrm>
          <a:prstGeom prst="rect">
            <a:avLst/>
          </a:prstGeom>
        </p:spPr>
      </p:pic>
      <p:sp>
        <p:nvSpPr>
          <p:cNvPr id="9968" name="box996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69" name="TextBox 996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ALTRO SETACCIO DEL GRANO</a:t>
            </a:r>
          </a:p>
        </p:txBody>
      </p:sp>
      <p:sp>
        <p:nvSpPr>
          <p:cNvPr id="3" name="box996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70" name="TextBox 996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Setaccio circolare in legno con rete metallica contenente qualche chicco di grano. Dopo la trebbiatura, il setaccio separava il grano puro dalla terra e dalla pula. Un gesto ritmico e antico, necessario prima del pane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jpg"/>
          <p:cNvPicPr>
            <a:picLocks noChangeAspect="1"/>
          </p:cNvPicPr>
          <p:nvPr/>
        </p:nvPicPr>
        <p:blipFill>
          <a:blip r:embed="rId3"/>
          <a:stretch>
            <a:fillRect/>
          </a:stretch>
        </p:blipFill>
        <p:spPr>
          <a:xfrm>
            <a:off x="0" y="0"/>
            <a:ext cx="9144000" cy="5143500"/>
          </a:xfrm>
          <a:prstGeom prst="rect">
            <a:avLst/>
          </a:prstGeom>
        </p:spPr>
      </p:pic>
      <p:sp>
        <p:nvSpPr>
          <p:cNvPr id="9970" name="box997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71" name="TextBox 997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BOTTE COSTRUITA NEL 1830</a:t>
            </a:r>
          </a:p>
        </p:txBody>
      </p:sp>
      <p:sp>
        <p:nvSpPr>
          <p:cNvPr id="3" name="box997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72" name="TextBox 997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Botte antica in legno di rovere cerchiata in ferro, adagiata nell'erba. Custodiva il vino per mesi, assorbendone il carattere. Ogni botte aveva la sua storia, il suo odore, il suo vino inconfondibile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jpg"/>
          <p:cNvPicPr>
            <a:picLocks noChangeAspect="1"/>
          </p:cNvPicPr>
          <p:nvPr/>
        </p:nvPicPr>
        <p:blipFill>
          <a:blip r:embed="rId3"/>
          <a:stretch>
            <a:fillRect/>
          </a:stretch>
        </p:blipFill>
        <p:spPr>
          <a:xfrm>
            <a:off x="0" y="0"/>
            <a:ext cx="9144000" cy="5143500"/>
          </a:xfrm>
          <a:prstGeom prst="rect">
            <a:avLst/>
          </a:prstGeom>
        </p:spPr>
      </p:pic>
      <p:sp>
        <p:nvSpPr>
          <p:cNvPr id="9972" name="box997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73" name="TextBox 997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GIOGO DA TRAINO</a:t>
            </a:r>
          </a:p>
        </p:txBody>
      </p:sp>
      <p:sp>
        <p:nvSpPr>
          <p:cNvPr id="3" name="box997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74" name="TextBox 997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Struttura in legno curvato a doppio arco per aggiogare i buoi. Ogni curva era sagomata a mano per adattarsi al collo degli animali: un oggetto che univa forza e cura nella civiltà contadina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jpg"/>
          <p:cNvPicPr>
            <a:picLocks noChangeAspect="1"/>
          </p:cNvPicPr>
          <p:nvPr/>
        </p:nvPicPr>
        <p:blipFill>
          <a:blip r:embed="rId3"/>
          <a:stretch>
            <a:fillRect/>
          </a:stretch>
        </p:blipFill>
        <p:spPr>
          <a:xfrm>
            <a:off x="0" y="0"/>
            <a:ext cx="9144000" cy="5143500"/>
          </a:xfrm>
          <a:prstGeom prst="rect">
            <a:avLst/>
          </a:prstGeom>
        </p:spPr>
      </p:pic>
      <p:sp>
        <p:nvSpPr>
          <p:cNvPr id="9974" name="box997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75" name="TextBox 997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ARROTINO A MANOVELLA</a:t>
            </a:r>
          </a:p>
        </p:txBody>
      </p:sp>
      <p:sp>
        <p:nvSpPr>
          <p:cNvPr id="3" name="box997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76" name="TextBox 997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Arrotino a cavalletto usato per affilare gli strumenti da taglio. Azionando la manovella, la mola ripristinava il filo di asce e falci, attrezzi vitali per la quotidiana fatica nella cultura popolare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jpg"/>
          <p:cNvPicPr>
            <a:picLocks noChangeAspect="1"/>
          </p:cNvPicPr>
          <p:nvPr/>
        </p:nvPicPr>
        <p:blipFill>
          <a:blip r:embed="rId3"/>
          <a:stretch>
            <a:fillRect/>
          </a:stretch>
        </p:blipFill>
        <p:spPr>
          <a:xfrm>
            <a:off x="0" y="0"/>
            <a:ext cx="9144000" cy="5143500"/>
          </a:xfrm>
          <a:prstGeom prst="rect">
            <a:avLst/>
          </a:prstGeom>
        </p:spPr>
      </p:pic>
      <p:sp>
        <p:nvSpPr>
          <p:cNvPr id="9976" name="box997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77" name="TextBox 997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SPECCHIO DA TOELETTA</a:t>
            </a:r>
          </a:p>
        </p:txBody>
      </p:sp>
      <p:sp>
        <p:nvSpPr>
          <p:cNvPr id="3" name="box997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78" name="TextBox 997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Specchio ovale con cornice intagliata in legno su base rettangolare. Pezzo raro nelle case contadine, riservato alle occasioni importanti. Uno spiraglio di cura per sé nel rigore austero della vita rurale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jpg"/>
          <p:cNvPicPr>
            <a:picLocks noChangeAspect="1"/>
          </p:cNvPicPr>
          <p:nvPr/>
        </p:nvPicPr>
        <p:blipFill>
          <a:blip r:embed="rId3"/>
          <a:stretch>
            <a:fillRect/>
          </a:stretch>
        </p:blipFill>
        <p:spPr>
          <a:xfrm>
            <a:off x="0" y="0"/>
            <a:ext cx="9144000" cy="5143500"/>
          </a:xfrm>
          <a:prstGeom prst="rect">
            <a:avLst/>
          </a:prstGeom>
        </p:spPr>
      </p:pic>
      <p:sp>
        <p:nvSpPr>
          <p:cNvPr id="9906" name="box990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07" name="TextBox 990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UTENSILI PER LA TAVOLA</a:t>
            </a:r>
          </a:p>
        </p:txBody>
      </p:sp>
      <p:sp>
        <p:nvSpPr>
          <p:cNvPr id="3" name="box990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08" name="TextBox 990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Setacci, brocche e macinini: il cuore della cucina domestica. Oggetti d'uso quotidiano che raccontano il valore sacro del cibo e la laboriosità della cultura popolare contadina, dove nulla andava sprecato e tutto aveva una funzione.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jpg"/>
          <p:cNvPicPr>
            <a:picLocks noChangeAspect="1"/>
          </p:cNvPicPr>
          <p:nvPr/>
        </p:nvPicPr>
        <p:blipFill>
          <a:blip r:embed="rId3"/>
          <a:stretch>
            <a:fillRect/>
          </a:stretch>
        </p:blipFill>
        <p:spPr>
          <a:xfrm>
            <a:off x="0" y="0"/>
            <a:ext cx="9144000" cy="5143500"/>
          </a:xfrm>
          <a:prstGeom prst="rect">
            <a:avLst/>
          </a:prstGeom>
        </p:spPr>
      </p:pic>
      <p:sp>
        <p:nvSpPr>
          <p:cNvPr id="9978" name="box997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79" name="TextBox 997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TORCHIO DETTO "FRISCOLO"</a:t>
            </a:r>
          </a:p>
        </p:txBody>
      </p:sp>
      <p:sp>
        <p:nvSpPr>
          <p:cNvPr id="3" name="box997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80" name="TextBox 997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Torchio a vite in legno con tino cerchiato in ferro, usato per la spremitura delle olive o dell'uva. La vite centrale trasmetteva una pressione enorme: il succo della terra estratto goccia a goccia.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jpg"/>
          <p:cNvPicPr>
            <a:picLocks noChangeAspect="1"/>
          </p:cNvPicPr>
          <p:nvPr/>
        </p:nvPicPr>
        <p:blipFill>
          <a:blip r:embed="rId3"/>
          <a:stretch>
            <a:fillRect/>
          </a:stretch>
        </p:blipFill>
        <p:spPr>
          <a:xfrm>
            <a:off x="0" y="0"/>
            <a:ext cx="9144000" cy="5143500"/>
          </a:xfrm>
          <a:prstGeom prst="rect">
            <a:avLst/>
          </a:prstGeom>
        </p:spPr>
      </p:pic>
      <p:sp>
        <p:nvSpPr>
          <p:cNvPr id="9980" name="box998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81" name="TextBox 998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TORCHIO MECCANICO</a:t>
            </a:r>
          </a:p>
        </p:txBody>
      </p:sp>
      <p:sp>
        <p:nvSpPr>
          <p:cNvPr id="3" name="box998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82" name="TextBox 998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Torchio con ruota dentata in ghisa e tino in legno cerchiato. La meccanizzazione della spremitura aumentò la resa del vino e dell'olio, segnando un passo avanti decisivo nella produzione agricola locale.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jpg"/>
          <p:cNvPicPr>
            <a:picLocks noChangeAspect="1"/>
          </p:cNvPicPr>
          <p:nvPr/>
        </p:nvPicPr>
        <p:blipFill>
          <a:blip r:embed="rId3"/>
          <a:stretch>
            <a:fillRect/>
          </a:stretch>
        </p:blipFill>
        <p:spPr>
          <a:xfrm>
            <a:off x="0" y="0"/>
            <a:ext cx="9144000" cy="5143500"/>
          </a:xfrm>
          <a:prstGeom prst="rect">
            <a:avLst/>
          </a:prstGeom>
        </p:spPr>
      </p:pic>
      <p:sp>
        <p:nvSpPr>
          <p:cNvPr id="9982" name="box998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83" name="TextBox 998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TINA E TORCHIO</a:t>
            </a:r>
          </a:p>
        </p:txBody>
      </p:sp>
      <p:sp>
        <p:nvSpPr>
          <p:cNvPr id="3" name="box998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84" name="TextBox 998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Torchio a leva con lungo braccio in legno e tina da trasporto delle uve. Il principio della leva moltiplicava la forza del contadino: pochi chilogrammi di pressione si trasformavano in litri di olio o vino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jpg"/>
          <p:cNvPicPr>
            <a:picLocks noChangeAspect="1"/>
          </p:cNvPicPr>
          <p:nvPr/>
        </p:nvPicPr>
        <p:blipFill>
          <a:blip r:embed="rId3"/>
          <a:stretch>
            <a:fillRect/>
          </a:stretch>
        </p:blipFill>
        <p:spPr>
          <a:xfrm>
            <a:off x="0" y="0"/>
            <a:ext cx="9144000" cy="5143500"/>
          </a:xfrm>
          <a:prstGeom prst="rect">
            <a:avLst/>
          </a:prstGeom>
        </p:spPr>
      </p:pic>
      <p:sp>
        <p:nvSpPr>
          <p:cNvPr id="9984" name="box998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85" name="TextBox 998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PETTINE DA CARDATURA</a:t>
            </a:r>
          </a:p>
        </p:txBody>
      </p:sp>
      <p:sp>
        <p:nvSpPr>
          <p:cNvPr id="3" name="box998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86" name="TextBox 998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Pettine da cardatura con denti in ferro su base in legno. Passando la lana tra i denti metallici, si separavano la canapa o la lana eliminando i nodi  e gli intrecci. Primo passo indispensabile nella lunga catena ella filatura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jpg"/>
          <p:cNvPicPr>
            <a:picLocks noChangeAspect="1"/>
          </p:cNvPicPr>
          <p:nvPr/>
        </p:nvPicPr>
        <p:blipFill>
          <a:blip r:embed="rId3"/>
          <a:stretch>
            <a:fillRect/>
          </a:stretch>
        </p:blipFill>
        <p:spPr>
          <a:xfrm>
            <a:off x="0" y="0"/>
            <a:ext cx="9144000" cy="5143500"/>
          </a:xfrm>
          <a:prstGeom prst="rect">
            <a:avLst/>
          </a:prstGeom>
        </p:spPr>
      </p:pic>
      <p:sp>
        <p:nvSpPr>
          <p:cNvPr id="9986" name="box998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87" name="TextBox 998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CONTRABBASSO ARTIGIANALE</a:t>
            </a:r>
          </a:p>
        </p:txBody>
      </p:sp>
      <p:sp>
        <p:nvSpPr>
          <p:cNvPr id="3" name="box998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88" name="TextBox 998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Contrabbasso costruito artigianalmente in legno scuro, con archetto in legno grezzo. La musica popolare accompagnava feste, matrimoni e veglie. Uno strumento nato da mani abituate al lavoro duro nei campi.</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jpg"/>
          <p:cNvPicPr>
            <a:picLocks noChangeAspect="1"/>
          </p:cNvPicPr>
          <p:nvPr/>
        </p:nvPicPr>
        <p:blipFill>
          <a:blip r:embed="rId3"/>
          <a:stretch>
            <a:fillRect/>
          </a:stretch>
        </p:blipFill>
        <p:spPr>
          <a:xfrm>
            <a:off x="0" y="0"/>
            <a:ext cx="9144000" cy="5143500"/>
          </a:xfrm>
          <a:prstGeom prst="rect">
            <a:avLst/>
          </a:prstGeom>
        </p:spPr>
      </p:pic>
      <p:sp>
        <p:nvSpPr>
          <p:cNvPr id="9988" name="box998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89" name="TextBox 998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GIOGO SINGOLO</a:t>
            </a:r>
          </a:p>
        </p:txBody>
      </p:sp>
      <p:sp>
        <p:nvSpPr>
          <p:cNvPr id="3" name="box998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90" name="TextBox 998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Giogo singolo in legno curvato con anelli in ferro per mulo o asino. La curva levigata proteggeva il collo dell'animale. Oggetto curato e personale, modellato sull'animale che avrebbe portato per anni.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2.jpg"/>
          <p:cNvPicPr>
            <a:picLocks noChangeAspect="1"/>
          </p:cNvPicPr>
          <p:nvPr/>
        </p:nvPicPr>
        <p:blipFill>
          <a:blip r:embed="rId3"/>
          <a:stretch>
            <a:fillRect/>
          </a:stretch>
        </p:blipFill>
        <p:spPr>
          <a:xfrm>
            <a:off x="0" y="0"/>
            <a:ext cx="9144000" cy="5143500"/>
          </a:xfrm>
          <a:prstGeom prst="rect">
            <a:avLst/>
          </a:prstGeom>
        </p:spPr>
      </p:pic>
      <p:sp>
        <p:nvSpPr>
          <p:cNvPr id="9990" name="box999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91" name="TextBox 999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PICCOLE ASCE</a:t>
            </a:r>
          </a:p>
        </p:txBody>
      </p:sp>
      <p:sp>
        <p:nvSpPr>
          <p:cNvPr id="3" name="box999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92" name="TextBox 999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Due piccole accette in ferro con manico in legno, legate con una cinghia in cuoio. Tagliare legna, spaccare rami, preparare il fuoco: strumenti compatti e affidabili della vita rurale quotidiana.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jpg"/>
          <p:cNvPicPr>
            <a:picLocks noChangeAspect="1"/>
          </p:cNvPicPr>
          <p:nvPr/>
        </p:nvPicPr>
        <p:blipFill>
          <a:blip r:embed="rId3"/>
          <a:stretch>
            <a:fillRect/>
          </a:stretch>
        </p:blipFill>
        <p:spPr>
          <a:xfrm>
            <a:off x="0" y="0"/>
            <a:ext cx="9144000" cy="5143500"/>
          </a:xfrm>
          <a:prstGeom prst="rect">
            <a:avLst/>
          </a:prstGeom>
        </p:spPr>
      </p:pic>
      <p:sp>
        <p:nvSpPr>
          <p:cNvPr id="9992" name="box999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93" name="TextBox 999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CARRIOLA ARTIGIANALE</a:t>
            </a:r>
          </a:p>
        </p:txBody>
      </p:sp>
      <p:sp>
        <p:nvSpPr>
          <p:cNvPr id="3" name="box999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94" name="TextBox 999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Carriola in legno di quercia con ruota in ferro, vicino a un campo di granoturco. Strumento instancabile della vita rurale: spostava terra, letame, legna e raccolto. Semplice, robusta, indispensabile.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jpg"/>
          <p:cNvPicPr>
            <a:picLocks noChangeAspect="1"/>
          </p:cNvPicPr>
          <p:nvPr/>
        </p:nvPicPr>
        <p:blipFill>
          <a:blip r:embed="rId3"/>
          <a:stretch>
            <a:fillRect/>
          </a:stretch>
        </p:blipFill>
        <p:spPr>
          <a:xfrm>
            <a:off x="0" y="0"/>
            <a:ext cx="9144000" cy="5143500"/>
          </a:xfrm>
          <a:prstGeom prst="rect">
            <a:avLst/>
          </a:prstGeom>
        </p:spPr>
      </p:pic>
      <p:sp>
        <p:nvSpPr>
          <p:cNvPr id="9994" name="box999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95" name="TextBox 999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SCALDALETTO DETTO "PRETE".</a:t>
            </a:r>
          </a:p>
        </p:txBody>
      </p:sp>
      <p:sp>
        <p:nvSpPr>
          <p:cNvPr id="3" name="box999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96" name="TextBox 999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Scaldaletto in lamiera metallica con manico in ferro, ancora integro nonostante l'uso. Si riempiva di brace viva e si passava tra le lenzuola prima di dormire: piccolo rito di cura quotidiana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jpg"/>
          <p:cNvPicPr>
            <a:picLocks noChangeAspect="1"/>
          </p:cNvPicPr>
          <p:nvPr/>
        </p:nvPicPr>
        <p:blipFill>
          <a:blip r:embed="rId3"/>
          <a:stretch>
            <a:fillRect/>
          </a:stretch>
        </p:blipFill>
        <p:spPr>
          <a:xfrm>
            <a:off x="0" y="0"/>
            <a:ext cx="9144000" cy="5143500"/>
          </a:xfrm>
          <a:prstGeom prst="rect">
            <a:avLst/>
          </a:prstGeom>
        </p:spPr>
      </p:pic>
      <p:sp>
        <p:nvSpPr>
          <p:cNvPr id="9996" name="box999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97" name="TextBox 999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CAMPANACCIO PER BESTIAME</a:t>
            </a:r>
          </a:p>
        </p:txBody>
      </p:sp>
      <p:sp>
        <p:nvSpPr>
          <p:cNvPr id="3" name="box999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98" name="TextBox 999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Campanaccio in ferro battuto per il collo del bestiame, con batacchio ancora visibile. Il suo suono grave seguiva il gregge nei pascoli lontani: un segnale acustico che sostituiva gli occhi del pastore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a:blip r:embed="rId3"/>
          <a:stretch>
            <a:fillRect/>
          </a:stretch>
        </p:blipFill>
        <p:spPr>
          <a:xfrm>
            <a:off x="0" y="0"/>
            <a:ext cx="9144000" cy="5143500"/>
          </a:xfrm>
          <a:prstGeom prst="rect">
            <a:avLst/>
          </a:prstGeom>
        </p:spPr>
      </p:pic>
      <p:sp>
        <p:nvSpPr>
          <p:cNvPr id="9908" name="box990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09" name="TextBox 990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STRUMENTI DI LAVORO</a:t>
            </a:r>
          </a:p>
        </p:txBody>
      </p:sp>
      <p:sp>
        <p:nvSpPr>
          <p:cNvPr id="3" name="box990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10" name="TextBox 9909"/>
          <p:cNvSpPr txBox="1"/>
          <p:nvPr/>
        </p:nvSpPr>
        <p:spPr>
          <a:xfrm>
            <a:off x="0" y="4526280"/>
            <a:ext cx="9144000" cy="492443"/>
          </a:xfrm>
          <a:prstGeom prst="rect">
            <a:avLst/>
          </a:prstGeom>
          <a:noFill/>
        </p:spPr>
        <p:txBody>
          <a:bodyPr wrap="square">
            <a:spAutoFit/>
          </a:bodyPr>
          <a:lstStyle/>
          <a:p>
            <a:pPr algn="ctr"/>
            <a:r>
              <a:rPr sz="1300" b="0" dirty="0">
                <a:solidFill>
                  <a:srgbClr val="FFFFFF"/>
                </a:solidFill>
                <a:latin typeface="Futura"/>
              </a:rPr>
              <a:t>Falci, </a:t>
            </a:r>
            <a:r>
              <a:rPr sz="1300" b="0" dirty="0" err="1">
                <a:solidFill>
                  <a:srgbClr val="FFFFFF"/>
                </a:solidFill>
                <a:latin typeface="Futura"/>
              </a:rPr>
              <a:t>roncole</a:t>
            </a:r>
            <a:r>
              <a:rPr sz="1300" b="0" dirty="0">
                <a:solidFill>
                  <a:srgbClr val="FFFFFF"/>
                </a:solidFill>
                <a:latin typeface="Futura"/>
              </a:rPr>
              <a:t> e </a:t>
            </a:r>
            <a:r>
              <a:rPr sz="1300" b="0" dirty="0" err="1">
                <a:solidFill>
                  <a:srgbClr val="FFFFFF"/>
                </a:solidFill>
                <a:latin typeface="Futura"/>
              </a:rPr>
              <a:t>attrezzi</a:t>
            </a:r>
            <a:r>
              <a:rPr sz="1300" b="0" dirty="0">
                <a:solidFill>
                  <a:srgbClr val="FFFFFF"/>
                </a:solidFill>
                <a:latin typeface="Futura"/>
              </a:rPr>
              <a:t> da </a:t>
            </a:r>
            <a:r>
              <a:rPr sz="1300" b="0" dirty="0" err="1">
                <a:solidFill>
                  <a:srgbClr val="FFFFFF"/>
                </a:solidFill>
                <a:latin typeface="Futura"/>
              </a:rPr>
              <a:t>taglio</a:t>
            </a:r>
            <a:r>
              <a:rPr sz="1300" b="0" dirty="0">
                <a:solidFill>
                  <a:srgbClr val="FFFFFF"/>
                </a:solidFill>
                <a:latin typeface="Futura"/>
              </a:rPr>
              <a:t>: la </a:t>
            </a:r>
            <a:r>
              <a:rPr sz="1300" b="0" dirty="0" err="1">
                <a:solidFill>
                  <a:srgbClr val="FFFFFF"/>
                </a:solidFill>
                <a:latin typeface="Futura"/>
              </a:rPr>
              <a:t>collezione</a:t>
            </a:r>
            <a:r>
              <a:rPr sz="1300" b="0" dirty="0">
                <a:solidFill>
                  <a:srgbClr val="FFFFFF"/>
                </a:solidFill>
                <a:latin typeface="Futura"/>
              </a:rPr>
              <a:t> </a:t>
            </a:r>
            <a:r>
              <a:rPr sz="1300" b="0" dirty="0" err="1">
                <a:solidFill>
                  <a:srgbClr val="FFFFFF"/>
                </a:solidFill>
                <a:latin typeface="Futura"/>
              </a:rPr>
              <a:t>mostra</a:t>
            </a:r>
            <a:r>
              <a:rPr sz="1300" b="0" dirty="0">
                <a:solidFill>
                  <a:srgbClr val="FFFFFF"/>
                </a:solidFill>
                <a:latin typeface="Futura"/>
              </a:rPr>
              <a:t> </a:t>
            </a:r>
            <a:r>
              <a:rPr sz="1300" b="0" dirty="0" err="1">
                <a:solidFill>
                  <a:srgbClr val="FFFFFF"/>
                </a:solidFill>
                <a:latin typeface="Futura"/>
              </a:rPr>
              <a:t>l'essenza</a:t>
            </a:r>
            <a:r>
              <a:rPr sz="1300" b="0" dirty="0">
                <a:solidFill>
                  <a:srgbClr val="FFFFFF"/>
                </a:solidFill>
                <a:latin typeface="Futura"/>
              </a:rPr>
              <a:t> del </a:t>
            </a:r>
            <a:r>
              <a:rPr sz="1300" b="0" dirty="0" err="1">
                <a:solidFill>
                  <a:srgbClr val="FFFFFF"/>
                </a:solidFill>
                <a:latin typeface="Futura"/>
              </a:rPr>
              <a:t>lavoro</a:t>
            </a:r>
            <a:r>
              <a:rPr sz="1300" b="0" dirty="0">
                <a:solidFill>
                  <a:srgbClr val="FFFFFF"/>
                </a:solidFill>
                <a:latin typeface="Futura"/>
              </a:rPr>
              <a:t> </a:t>
            </a:r>
            <a:r>
              <a:rPr sz="1300" b="0" dirty="0" err="1">
                <a:solidFill>
                  <a:srgbClr val="FFFFFF"/>
                </a:solidFill>
                <a:latin typeface="Futura"/>
              </a:rPr>
              <a:t>manuale</a:t>
            </a:r>
            <a:r>
              <a:rPr sz="1300" b="0" dirty="0">
                <a:solidFill>
                  <a:srgbClr val="FFFFFF"/>
                </a:solidFill>
                <a:latin typeface="Futura"/>
              </a:rPr>
              <a:t>. Nella </a:t>
            </a:r>
            <a:r>
              <a:rPr sz="1300" b="0" dirty="0" err="1">
                <a:solidFill>
                  <a:srgbClr val="FFFFFF"/>
                </a:solidFill>
                <a:latin typeface="Futura"/>
              </a:rPr>
              <a:t>cultura</a:t>
            </a:r>
            <a:r>
              <a:rPr sz="1300" b="0" dirty="0">
                <a:solidFill>
                  <a:srgbClr val="FFFFFF"/>
                </a:solidFill>
                <a:latin typeface="Futura"/>
              </a:rPr>
              <a:t> </a:t>
            </a:r>
            <a:r>
              <a:rPr sz="1300" b="0" dirty="0" err="1">
                <a:solidFill>
                  <a:srgbClr val="FFFFFF"/>
                </a:solidFill>
                <a:latin typeface="Futura"/>
              </a:rPr>
              <a:t>popolare</a:t>
            </a:r>
            <a:r>
              <a:rPr sz="1300" b="0" dirty="0">
                <a:solidFill>
                  <a:srgbClr val="FFFFFF"/>
                </a:solidFill>
                <a:latin typeface="Futura"/>
              </a:rPr>
              <a:t> </a:t>
            </a:r>
            <a:r>
              <a:rPr sz="1300" b="0" dirty="0" err="1">
                <a:solidFill>
                  <a:srgbClr val="FFFFFF"/>
                </a:solidFill>
                <a:latin typeface="Futura"/>
              </a:rPr>
              <a:t>contadina</a:t>
            </a:r>
            <a:r>
              <a:rPr lang="it-IT" sz="1300" b="0" dirty="0">
                <a:solidFill>
                  <a:srgbClr val="FFFFFF"/>
                </a:solidFill>
                <a:latin typeface="Futura"/>
              </a:rPr>
              <a:t>, questi strumenti erano </a:t>
            </a:r>
            <a:r>
              <a:rPr sz="1300" b="0" dirty="0" err="1">
                <a:solidFill>
                  <a:srgbClr val="FFFFFF"/>
                </a:solidFill>
                <a:latin typeface="Futura"/>
              </a:rPr>
              <a:t>estensioni</a:t>
            </a:r>
            <a:r>
              <a:rPr sz="1300" b="0" dirty="0">
                <a:solidFill>
                  <a:srgbClr val="FFFFFF"/>
                </a:solidFill>
                <a:latin typeface="Futura"/>
              </a:rPr>
              <a:t> del braccio </a:t>
            </a:r>
            <a:r>
              <a:rPr sz="1300" b="0" dirty="0" err="1">
                <a:solidFill>
                  <a:srgbClr val="FFFFFF"/>
                </a:solidFill>
                <a:latin typeface="Futura"/>
              </a:rPr>
              <a:t>dell'uomo</a:t>
            </a:r>
            <a:r>
              <a:rPr sz="1300" b="0" dirty="0">
                <a:solidFill>
                  <a:srgbClr val="FFFFFF"/>
                </a:solidFill>
                <a:latin typeface="Futura"/>
              </a:rPr>
              <a:t>, </a:t>
            </a:r>
            <a:r>
              <a:rPr lang="it-IT" sz="1300" b="0" dirty="0">
                <a:solidFill>
                  <a:srgbClr val="FFFFFF"/>
                </a:solidFill>
                <a:latin typeface="Futura"/>
              </a:rPr>
              <a:t>usati per </a:t>
            </a:r>
            <a:r>
              <a:rPr sz="1300" b="0" dirty="0">
                <a:solidFill>
                  <a:srgbClr val="FFFFFF"/>
                </a:solidFill>
                <a:latin typeface="Futura"/>
              </a:rPr>
              <a:t>la </a:t>
            </a:r>
            <a:r>
              <a:rPr sz="1300" b="0" dirty="0" err="1">
                <a:solidFill>
                  <a:srgbClr val="FFFFFF"/>
                </a:solidFill>
                <a:latin typeface="Futura"/>
              </a:rPr>
              <a:t>vegetazione</a:t>
            </a:r>
            <a:r>
              <a:rPr sz="1300" b="0" dirty="0">
                <a:solidFill>
                  <a:srgbClr val="FFFFFF"/>
                </a:solidFill>
                <a:latin typeface="Futura"/>
              </a:rPr>
              <a:t> e </a:t>
            </a:r>
            <a:r>
              <a:rPr sz="1300" b="0" dirty="0" err="1">
                <a:solidFill>
                  <a:srgbClr val="FFFFFF"/>
                </a:solidFill>
                <a:latin typeface="Futura"/>
              </a:rPr>
              <a:t>garantire</a:t>
            </a:r>
            <a:r>
              <a:rPr sz="1300" b="0" dirty="0">
                <a:solidFill>
                  <a:srgbClr val="FFFFFF"/>
                </a:solidFill>
                <a:latin typeface="Futura"/>
              </a:rPr>
              <a:t> il </a:t>
            </a:r>
            <a:r>
              <a:rPr sz="1300" b="0" dirty="0" err="1">
                <a:solidFill>
                  <a:srgbClr val="FFFFFF"/>
                </a:solidFill>
                <a:latin typeface="Futura"/>
              </a:rPr>
              <a:t>raccolto</a:t>
            </a:r>
            <a:endParaRPr sz="1300" b="0" dirty="0">
              <a:solidFill>
                <a:srgbClr val="FFFFFF"/>
              </a:solidFill>
              <a:latin typeface="Futur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7.jpg"/>
          <p:cNvPicPr>
            <a:picLocks noChangeAspect="1"/>
          </p:cNvPicPr>
          <p:nvPr/>
        </p:nvPicPr>
        <p:blipFill>
          <a:blip r:embed="rId3"/>
          <a:stretch>
            <a:fillRect/>
          </a:stretch>
        </p:blipFill>
        <p:spPr>
          <a:xfrm>
            <a:off x="0" y="0"/>
            <a:ext cx="9144000" cy="5143500"/>
          </a:xfrm>
          <a:prstGeom prst="rect">
            <a:avLst/>
          </a:prstGeom>
        </p:spPr>
      </p:pic>
      <p:sp>
        <p:nvSpPr>
          <p:cNvPr id="9998" name="box999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99" name="TextBox 999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ASPO O NASPO</a:t>
            </a:r>
          </a:p>
        </p:txBody>
      </p:sp>
      <p:sp>
        <p:nvSpPr>
          <p:cNvPr id="3" name="box999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00" name="TextBox 999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Naspo in legno grezzo con bracci incrociati per avvolgere il filo dopo la filatura. Le sue dimensioni definivano la matassa. Strumento paziente delle serate invernali, tra fuoco e conversazione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8.jpg"/>
          <p:cNvPicPr>
            <a:picLocks noChangeAspect="1"/>
          </p:cNvPicPr>
          <p:nvPr/>
        </p:nvPicPr>
        <p:blipFill>
          <a:blip r:embed="rId3"/>
          <a:stretch>
            <a:fillRect/>
          </a:stretch>
        </p:blipFill>
        <p:spPr>
          <a:xfrm>
            <a:off x="0" y="0"/>
            <a:ext cx="9144000" cy="5143500"/>
          </a:xfrm>
          <a:prstGeom prst="rect">
            <a:avLst/>
          </a:prstGeom>
        </p:spPr>
      </p:pic>
      <p:sp>
        <p:nvSpPr>
          <p:cNvPr id="10000" name="box1000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01" name="TextBox 1000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TAPPABOTTIGLIE A PERCUSSIONE</a:t>
            </a:r>
          </a:p>
        </p:txBody>
      </p:sp>
      <p:sp>
        <p:nvSpPr>
          <p:cNvPr id="3" name="box1000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02" name="TextBox 1000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Questi rari esemplari di tappabottiglie manuali in legno e metallo testimoniano la maestria della civiltà contadina. Il tappo di sughero veniva inserito nel cilindro e spinto con un colpo deciso del palmo o di un mazzuolo, comprimendolo nel collo della bottiglia. Un rito antico che preservava il vino fatto in casa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9.jpg"/>
          <p:cNvPicPr>
            <a:picLocks noChangeAspect="1"/>
          </p:cNvPicPr>
          <p:nvPr/>
        </p:nvPicPr>
        <p:blipFill>
          <a:blip r:embed="rId3"/>
          <a:stretch>
            <a:fillRect/>
          </a:stretch>
        </p:blipFill>
        <p:spPr>
          <a:xfrm>
            <a:off x="0" y="0"/>
            <a:ext cx="9144000" cy="5143500"/>
          </a:xfrm>
          <a:prstGeom prst="rect">
            <a:avLst/>
          </a:prstGeom>
        </p:spPr>
      </p:pic>
      <p:sp>
        <p:nvSpPr>
          <p:cNvPr id="10002" name="box1000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03" name="TextBox 1000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SCALA RUSTICA</a:t>
            </a:r>
          </a:p>
        </p:txBody>
      </p:sp>
      <p:sp>
        <p:nvSpPr>
          <p:cNvPr id="3" name="box1000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04" name="TextBox 1000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Scala rustica in legno appoggiata al muro, illuminata dalla luce dorata del tramonto. Strumento universale della campagna: per salire al fienile, raccogliere la frutta, raggiungere il tetto.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0.jpg"/>
          <p:cNvPicPr>
            <a:picLocks noChangeAspect="1"/>
          </p:cNvPicPr>
          <p:nvPr/>
        </p:nvPicPr>
        <p:blipFill>
          <a:blip r:embed="rId3"/>
          <a:stretch>
            <a:fillRect/>
          </a:stretch>
        </p:blipFill>
        <p:spPr>
          <a:xfrm>
            <a:off x="0" y="0"/>
            <a:ext cx="9144000" cy="5143500"/>
          </a:xfrm>
          <a:prstGeom prst="rect">
            <a:avLst/>
          </a:prstGeom>
        </p:spPr>
      </p:pic>
      <p:sp>
        <p:nvSpPr>
          <p:cNvPr id="10004" name="box1000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05" name="TextBox 1000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PALE PER IL PANE</a:t>
            </a:r>
          </a:p>
        </p:txBody>
      </p:sp>
      <p:sp>
        <p:nvSpPr>
          <p:cNvPr id="3" name="box1000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06" name="TextBox 1000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Due pale in legno grezzo di forma diversa, usate per infornare e sfornare il pane. La pala quadrata spingeva, quella rotonda girava. Gesti precisi, appresi da bambini accanto al forno di famiglia.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jpg"/>
          <p:cNvPicPr>
            <a:picLocks noChangeAspect="1"/>
          </p:cNvPicPr>
          <p:nvPr/>
        </p:nvPicPr>
        <p:blipFill>
          <a:blip r:embed="rId3"/>
          <a:stretch>
            <a:fillRect/>
          </a:stretch>
        </p:blipFill>
        <p:spPr>
          <a:xfrm>
            <a:off x="0" y="0"/>
            <a:ext cx="9144000" cy="5143500"/>
          </a:xfrm>
          <a:prstGeom prst="rect">
            <a:avLst/>
          </a:prstGeom>
        </p:spPr>
      </p:pic>
      <p:sp>
        <p:nvSpPr>
          <p:cNvPr id="10006" name="box1000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07" name="TextBox 1000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ATTREZZI DA MURO</a:t>
            </a:r>
          </a:p>
        </p:txBody>
      </p:sp>
      <p:sp>
        <p:nvSpPr>
          <p:cNvPr id="3" name="box1000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08" name="TextBox 1000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Rastrello in legno, falce e cesta in vimini appoggiati al muro nella luce del tramonto. La silhouette degli attrezzi agricoli racconta una giornata di lavoro finita, in attesa del giorno dopo.</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jpg"/>
          <p:cNvPicPr>
            <a:picLocks noChangeAspect="1"/>
          </p:cNvPicPr>
          <p:nvPr/>
        </p:nvPicPr>
        <p:blipFill>
          <a:blip r:embed="rId3"/>
          <a:stretch>
            <a:fillRect/>
          </a:stretch>
        </p:blipFill>
        <p:spPr>
          <a:xfrm>
            <a:off x="0" y="0"/>
            <a:ext cx="9144000" cy="5143500"/>
          </a:xfrm>
          <a:prstGeom prst="rect">
            <a:avLst/>
          </a:prstGeom>
        </p:spPr>
      </p:pic>
      <p:sp>
        <p:nvSpPr>
          <p:cNvPr id="10008" name="box1000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09" name="TextBox 1000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MACINACAFFÈ IN LEGNO</a:t>
            </a:r>
          </a:p>
        </p:txBody>
      </p:sp>
      <p:sp>
        <p:nvSpPr>
          <p:cNvPr id="3" name="box1000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10" name="TextBox 1000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Macinacaffè a cassetto in legno di quercia con manovella in ferro. Il profumo del caffè macinato a mano era un lusso raro nelle case contadine: un rito lento, prezioso, legato ai giorni di festa.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3.jpg"/>
          <p:cNvPicPr>
            <a:picLocks noChangeAspect="1"/>
          </p:cNvPicPr>
          <p:nvPr/>
        </p:nvPicPr>
        <p:blipFill>
          <a:blip r:embed="rId3"/>
          <a:stretch>
            <a:fillRect/>
          </a:stretch>
        </p:blipFill>
        <p:spPr>
          <a:xfrm>
            <a:off x="0" y="0"/>
            <a:ext cx="9144000" cy="5143500"/>
          </a:xfrm>
          <a:prstGeom prst="rect">
            <a:avLst/>
          </a:prstGeom>
        </p:spPr>
      </p:pic>
      <p:sp>
        <p:nvSpPr>
          <p:cNvPr id="10010" name="box1001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11" name="TextBox 1001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SETACCIO A CESTELLO</a:t>
            </a:r>
          </a:p>
        </p:txBody>
      </p:sp>
      <p:sp>
        <p:nvSpPr>
          <p:cNvPr id="3" name="box1001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12" name="TextBox 1001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Antico setaccio a cestello in vimini e canna, capolavoro di artigianato rurale. Veniva usato per pulire i cereali dalle impurità, simbolo di una sapienza manuale che trasformava i frutti della terra in nutrimento quotidiano</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4.jpg"/>
          <p:cNvPicPr>
            <a:picLocks noChangeAspect="1"/>
          </p:cNvPicPr>
          <p:nvPr/>
        </p:nvPicPr>
        <p:blipFill>
          <a:blip r:embed="rId3"/>
          <a:stretch>
            <a:fillRect/>
          </a:stretch>
        </p:blipFill>
        <p:spPr>
          <a:xfrm>
            <a:off x="0" y="0"/>
            <a:ext cx="9144000" cy="5143500"/>
          </a:xfrm>
          <a:prstGeom prst="rect">
            <a:avLst/>
          </a:prstGeom>
        </p:spPr>
      </p:pic>
      <p:sp>
        <p:nvSpPr>
          <p:cNvPr id="10012" name="box1001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13" name="TextBox 1001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MACINATURA MANUALE A PIETRA</a:t>
            </a:r>
          </a:p>
        </p:txBody>
      </p:sp>
      <p:sp>
        <p:nvSpPr>
          <p:cNvPr id="3" name="box1001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14" name="TextBox 1001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Macina circolare in pietra con perno centrale in ferro. Ruotando sulla pietra fissa, riduceva il grano in farina. Un gesto antico e faticoso, cuore della trasformazione del raccolto in cibo quotidiano.</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jpg"/>
          <p:cNvPicPr>
            <a:picLocks noChangeAspect="1"/>
          </p:cNvPicPr>
          <p:nvPr/>
        </p:nvPicPr>
        <p:blipFill>
          <a:blip r:embed="rId3"/>
          <a:stretch>
            <a:fillRect/>
          </a:stretch>
        </p:blipFill>
        <p:spPr>
          <a:xfrm>
            <a:off x="0" y="0"/>
            <a:ext cx="9144000" cy="5143500"/>
          </a:xfrm>
          <a:prstGeom prst="rect">
            <a:avLst/>
          </a:prstGeom>
        </p:spPr>
      </p:pic>
      <p:sp>
        <p:nvSpPr>
          <p:cNvPr id="10014" name="box1001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15" name="TextBox 1001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BANCO DEL CALZOLAIO</a:t>
            </a:r>
          </a:p>
        </p:txBody>
      </p:sp>
      <p:sp>
        <p:nvSpPr>
          <p:cNvPr id="3" name="box1001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16" name="TextBox 1001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Banco da calzolaio con scarpe consumate, martello, trincetti e ritagli di cuoio. Riparare le scarpe era arte essenziale: ogni suola rattoppata significava un altro anno di cammino nei campi.</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jpg"/>
          <p:cNvPicPr>
            <a:picLocks noChangeAspect="1"/>
          </p:cNvPicPr>
          <p:nvPr/>
        </p:nvPicPr>
        <p:blipFill>
          <a:blip r:embed="rId3"/>
          <a:stretch>
            <a:fillRect/>
          </a:stretch>
        </p:blipFill>
        <p:spPr>
          <a:xfrm>
            <a:off x="0" y="0"/>
            <a:ext cx="9144000" cy="5143500"/>
          </a:xfrm>
          <a:prstGeom prst="rect">
            <a:avLst/>
          </a:prstGeom>
        </p:spPr>
      </p:pic>
      <p:sp>
        <p:nvSpPr>
          <p:cNvPr id="10016" name="box1001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17" name="TextBox 1001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SCARPONI DA LAVORO</a:t>
            </a:r>
          </a:p>
        </p:txBody>
      </p:sp>
      <p:sp>
        <p:nvSpPr>
          <p:cNvPr id="3" name="box1001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18" name="TextBox 1001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Scarpe in cuoio grezzo consumate dall'uso, con lacci slabbrati. Ogni segno sul cuoio racconta chilometri di campi, strade sterrate e stagioni dure. Scarpe fatte per durare, non per apparire.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a:blip r:embed="rId3"/>
          <a:stretch>
            <a:fillRect/>
          </a:stretch>
        </p:blipFill>
        <p:spPr>
          <a:xfrm>
            <a:off x="0" y="0"/>
            <a:ext cx="9144000" cy="5143500"/>
          </a:xfrm>
          <a:prstGeom prst="rect">
            <a:avLst/>
          </a:prstGeom>
        </p:spPr>
      </p:pic>
      <p:sp>
        <p:nvSpPr>
          <p:cNvPr id="9910" name="box991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11" name="TextBox 991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SOLFAROLA E ALTRI OGGETTI</a:t>
            </a:r>
          </a:p>
        </p:txBody>
      </p:sp>
      <p:sp>
        <p:nvSpPr>
          <p:cNvPr id="3" name="box991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12" name="TextBox 991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Estintore antico in ottone, macchina centrifuga e attrezzi da officina. Strumenti che testimoniano l'ingegno tecnico applicato alla vita rurale.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7.jpg"/>
          <p:cNvPicPr>
            <a:picLocks noChangeAspect="1"/>
          </p:cNvPicPr>
          <p:nvPr/>
        </p:nvPicPr>
        <p:blipFill>
          <a:blip r:embed="rId3"/>
          <a:stretch>
            <a:fillRect/>
          </a:stretch>
        </p:blipFill>
        <p:spPr>
          <a:xfrm>
            <a:off x="0" y="0"/>
            <a:ext cx="9144000" cy="5143500"/>
          </a:xfrm>
          <a:prstGeom prst="rect">
            <a:avLst/>
          </a:prstGeom>
        </p:spPr>
      </p:pic>
      <p:sp>
        <p:nvSpPr>
          <p:cNvPr id="10018" name="box1001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19" name="TextBox 1001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SOLFAROLA DA SPALLA</a:t>
            </a:r>
          </a:p>
        </p:txBody>
      </p:sp>
      <p:sp>
        <p:nvSpPr>
          <p:cNvPr id="3" name="box1001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20" name="TextBox 1001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Antica solfarola a zaino in metallo, utilizzata per distribuire lo zolfo in polvere sulle vigne. Uno strumento essenziale della civiltà contadina per proteggere i grappoli e garantire la salute del raccolto con fatica e dedizione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jpg"/>
          <p:cNvPicPr>
            <a:picLocks noChangeAspect="1"/>
          </p:cNvPicPr>
          <p:nvPr/>
        </p:nvPicPr>
        <p:blipFill>
          <a:blip r:embed="rId3"/>
          <a:stretch>
            <a:fillRect/>
          </a:stretch>
        </p:blipFill>
        <p:spPr>
          <a:xfrm>
            <a:off x="0" y="0"/>
            <a:ext cx="9144000" cy="5143500"/>
          </a:xfrm>
          <a:prstGeom prst="rect">
            <a:avLst/>
          </a:prstGeom>
        </p:spPr>
      </p:pic>
      <p:sp>
        <p:nvSpPr>
          <p:cNvPr id="10020" name="box1002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21" name="TextBox 1002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NAVETTE (O SPOLETTE) IN LEGNO</a:t>
            </a:r>
          </a:p>
        </p:txBody>
      </p:sp>
      <p:sp>
        <p:nvSpPr>
          <p:cNvPr id="3" name="box1002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22" name="TextBox 1002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Queste spolette in legno e ottone testimoniano l'arte della tessitura tradizionale. Il restauro mette in luce i dettagli del filato e la struttura ergonomica di questi strumenti storici, simboli di un'artigianalità senza tempo.</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jpg"/>
          <p:cNvPicPr>
            <a:picLocks noChangeAspect="1"/>
          </p:cNvPicPr>
          <p:nvPr/>
        </p:nvPicPr>
        <p:blipFill>
          <a:blip r:embed="rId3"/>
          <a:stretch>
            <a:fillRect/>
          </a:stretch>
        </p:blipFill>
        <p:spPr>
          <a:xfrm>
            <a:off x="0" y="0"/>
            <a:ext cx="9144000" cy="5143500"/>
          </a:xfrm>
          <a:prstGeom prst="rect">
            <a:avLst/>
          </a:prstGeom>
        </p:spPr>
      </p:pic>
      <p:sp>
        <p:nvSpPr>
          <p:cNvPr id="10022" name="box1002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23" name="TextBox 1002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VOLTASACCO</a:t>
            </a:r>
          </a:p>
        </p:txBody>
      </p:sp>
      <p:sp>
        <p:nvSpPr>
          <p:cNvPr id="3" name="box1002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24" name="TextBox 1002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Il voltasacco ottimizzava il lavoro nei campi. Grazie al sistema di rotazione, permetteva di ribaltare la zolla sempre dallo stesso lato, procedendo senza sprechi. Un capolavoro di meccanica della cultura popolare contadina.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jpg"/>
          <p:cNvPicPr>
            <a:picLocks noChangeAspect="1"/>
          </p:cNvPicPr>
          <p:nvPr/>
        </p:nvPicPr>
        <p:blipFill>
          <a:blip r:embed="rId3"/>
          <a:stretch>
            <a:fillRect/>
          </a:stretch>
        </p:blipFill>
        <p:spPr>
          <a:xfrm>
            <a:off x="0" y="0"/>
            <a:ext cx="9144000" cy="5143500"/>
          </a:xfrm>
          <a:prstGeom prst="rect">
            <a:avLst/>
          </a:prstGeom>
        </p:spPr>
      </p:pic>
      <p:sp>
        <p:nvSpPr>
          <p:cNvPr id="10024" name="box1002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25" name="TextBox 1002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ESTIRPATORE</a:t>
            </a:r>
          </a:p>
        </p:txBody>
      </p:sp>
      <p:sp>
        <p:nvSpPr>
          <p:cNvPr id="3" name="box1002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26" name="TextBox 1002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Erpice a striscie in ferro con denti curvi detto "estirpatore a ruote". Trainato dai buoi, sfondava le zolle dopo l'aratura. La catena di traino e il lichene sul ferro raccontano anni di lavoro e abbandono</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jpg"/>
          <p:cNvPicPr>
            <a:picLocks noChangeAspect="1"/>
          </p:cNvPicPr>
          <p:nvPr/>
        </p:nvPicPr>
        <p:blipFill>
          <a:blip r:embed="rId3"/>
          <a:stretch>
            <a:fillRect/>
          </a:stretch>
        </p:blipFill>
        <p:spPr>
          <a:xfrm>
            <a:off x="0" y="0"/>
            <a:ext cx="9144000" cy="5143500"/>
          </a:xfrm>
          <a:prstGeom prst="rect">
            <a:avLst/>
          </a:prstGeom>
        </p:spPr>
      </p:pic>
      <p:sp>
        <p:nvSpPr>
          <p:cNvPr id="10026" name="box1002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27" name="TextBox 1002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LANDINI L45</a:t>
            </a:r>
          </a:p>
        </p:txBody>
      </p:sp>
      <p:sp>
        <p:nvSpPr>
          <p:cNvPr id="3" name="box1002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28" name="TextBox 1002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Icona della meccanizzazione, il Landini L45 'testacalda' ha rivoluzionato i campi. Un gigante di ghisa che, segnando il passaggio dalla trazione animale al motore, ha trasformato la cultura popolare contadina.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jpg"/>
          <p:cNvPicPr>
            <a:picLocks noChangeAspect="1"/>
          </p:cNvPicPr>
          <p:nvPr/>
        </p:nvPicPr>
        <p:blipFill>
          <a:blip r:embed="rId3"/>
          <a:stretch>
            <a:fillRect/>
          </a:stretch>
        </p:blipFill>
        <p:spPr>
          <a:xfrm>
            <a:off x="0" y="0"/>
            <a:ext cx="9144000" cy="5143500"/>
          </a:xfrm>
          <a:prstGeom prst="rect">
            <a:avLst/>
          </a:prstGeom>
        </p:spPr>
      </p:pic>
      <p:sp>
        <p:nvSpPr>
          <p:cNvPr id="10028" name="box1002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29" name="TextBox 1002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ARATRO ARTIGIANALE</a:t>
            </a:r>
          </a:p>
        </p:txBody>
      </p:sp>
      <p:sp>
        <p:nvSpPr>
          <p:cNvPr id="3" name="box1002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30" name="TextBox 1002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Aratro in legno e ferro, simbolo del legame tra l'uomo e la terra. Guidato a mano dietro al passo dei buoi, racconta la fatica e la speranza del raccolto nel cuore della cultura popolare contadina.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jpg"/>
          <p:cNvPicPr>
            <a:picLocks noChangeAspect="1"/>
          </p:cNvPicPr>
          <p:nvPr/>
        </p:nvPicPr>
        <p:blipFill>
          <a:blip r:embed="rId3"/>
          <a:stretch>
            <a:fillRect/>
          </a:stretch>
        </p:blipFill>
        <p:spPr>
          <a:xfrm>
            <a:off x="0" y="0"/>
            <a:ext cx="9144000" cy="5143500"/>
          </a:xfrm>
          <a:prstGeom prst="rect">
            <a:avLst/>
          </a:prstGeom>
        </p:spPr>
      </p:pic>
      <p:sp>
        <p:nvSpPr>
          <p:cNvPr id="10030" name="box1003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31" name="TextBox 1003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RASTELLONE</a:t>
            </a:r>
          </a:p>
        </p:txBody>
      </p:sp>
      <p:sp>
        <p:nvSpPr>
          <p:cNvPr id="3" name="box1003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32" name="TextBox 1003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Il rastellone meccanico era essenziale per la fienagione. Manovrando le grandi ruote, il contadino radunava il foraggio facilitando il carico. Uno strumento che ha snellito il duro lavoro estivo della cultura popolare contadina.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jpg"/>
          <p:cNvPicPr>
            <a:picLocks noChangeAspect="1"/>
          </p:cNvPicPr>
          <p:nvPr/>
        </p:nvPicPr>
        <p:blipFill>
          <a:blip r:embed="rId3"/>
          <a:stretch>
            <a:fillRect/>
          </a:stretch>
        </p:blipFill>
        <p:spPr>
          <a:xfrm>
            <a:off x="0" y="0"/>
            <a:ext cx="9144000" cy="5143500"/>
          </a:xfrm>
          <a:prstGeom prst="rect">
            <a:avLst/>
          </a:prstGeom>
        </p:spPr>
      </p:pic>
      <p:sp>
        <p:nvSpPr>
          <p:cNvPr id="10032" name="box1003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33" name="TextBox 1003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ERPICE</a:t>
            </a:r>
          </a:p>
        </p:txBody>
      </p:sp>
      <p:sp>
        <p:nvSpPr>
          <p:cNvPr id="3" name="box1003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34" name="TextBox 1003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L'erpice a denti elastici serviva per sminuzzare le zolle e interrare il seme. Un'evoluzione agricola ai sistemi manuali adottati in precedenza per preparare il letto di semina ideale per la futura coltura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jpg"/>
          <p:cNvPicPr>
            <a:picLocks noChangeAspect="1"/>
          </p:cNvPicPr>
          <p:nvPr/>
        </p:nvPicPr>
        <p:blipFill>
          <a:blip r:embed="rId3"/>
          <a:stretch>
            <a:fillRect/>
          </a:stretch>
        </p:blipFill>
        <p:spPr>
          <a:xfrm>
            <a:off x="0" y="0"/>
            <a:ext cx="9144000" cy="5143500"/>
          </a:xfrm>
          <a:prstGeom prst="rect">
            <a:avLst/>
          </a:prstGeom>
        </p:spPr>
      </p:pic>
      <p:sp>
        <p:nvSpPr>
          <p:cNvPr id="10034" name="box1003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35" name="TextBox 1003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VAGLIO A MANOVELLA</a:t>
            </a:r>
          </a:p>
        </p:txBody>
      </p:sp>
      <p:sp>
        <p:nvSpPr>
          <p:cNvPr id="3" name="box1003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36" name="TextBox 1003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Vaglio a manovella in legno di pino con sponde sagomate e ruota in ferro. Girando la manovella, il grano scorreva tra le griglie interne separando i chicchi dalla pula. Macchina ingegnosa della trebbiatura.</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jpg"/>
          <p:cNvPicPr>
            <a:picLocks noChangeAspect="1"/>
          </p:cNvPicPr>
          <p:nvPr/>
        </p:nvPicPr>
        <p:blipFill>
          <a:blip r:embed="rId3"/>
          <a:stretch>
            <a:fillRect/>
          </a:stretch>
        </p:blipFill>
        <p:spPr>
          <a:xfrm>
            <a:off x="0" y="0"/>
            <a:ext cx="9144000" cy="5143500"/>
          </a:xfrm>
          <a:prstGeom prst="rect">
            <a:avLst/>
          </a:prstGeom>
        </p:spPr>
      </p:pic>
      <p:sp>
        <p:nvSpPr>
          <p:cNvPr id="10036" name="box1003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37" name="TextBox 1003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ERPICE ARTIGIANALE</a:t>
            </a:r>
          </a:p>
        </p:txBody>
      </p:sp>
      <p:sp>
        <p:nvSpPr>
          <p:cNvPr id="3" name="box1003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38" name="TextBox 1003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Erpice tradizionale in legno per raffinare le zolle. Sullo sfondo, una seminatrice meccanica testimonia il passaggio verso una tecnologia più moderna, segnando un'epoca nella cultura popolare contadina.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jpg"/>
          <p:cNvPicPr>
            <a:picLocks noChangeAspect="1"/>
          </p:cNvPicPr>
          <p:nvPr/>
        </p:nvPicPr>
        <p:blipFill>
          <a:blip r:embed="rId3"/>
          <a:stretch>
            <a:fillRect/>
          </a:stretch>
        </p:blipFill>
        <p:spPr>
          <a:xfrm>
            <a:off x="0" y="0"/>
            <a:ext cx="9144000" cy="5143500"/>
          </a:xfrm>
          <a:prstGeom prst="rect">
            <a:avLst/>
          </a:prstGeom>
        </p:spPr>
      </p:pic>
      <p:sp>
        <p:nvSpPr>
          <p:cNvPr id="9912" name="box991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13" name="TextBox 991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FINIMENTI DA LAVORO – XIX SECOLO</a:t>
            </a:r>
          </a:p>
        </p:txBody>
      </p:sp>
      <p:sp>
        <p:nvSpPr>
          <p:cNvPr id="3" name="box991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14" name="TextBox 991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Sella, briglie e finimenti in cuoio del XIX secolo. Equipaggiamento per cavalli e bestie da soma, essenziali per il trasporto e l'aratura dei campi.</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2.jpg"/>
          <p:cNvPicPr>
            <a:picLocks noChangeAspect="1"/>
          </p:cNvPicPr>
          <p:nvPr/>
        </p:nvPicPr>
        <p:blipFill>
          <a:blip r:embed="rId3"/>
          <a:stretch>
            <a:fillRect/>
          </a:stretch>
        </p:blipFill>
        <p:spPr>
          <a:xfrm>
            <a:off x="0" y="0"/>
            <a:ext cx="9144000" cy="5143500"/>
          </a:xfrm>
          <a:prstGeom prst="rect">
            <a:avLst/>
          </a:prstGeom>
        </p:spPr>
      </p:pic>
      <p:sp>
        <p:nvSpPr>
          <p:cNvPr id="10038" name="box1003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39" name="TextBox 1003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FALCIATRICE</a:t>
            </a:r>
          </a:p>
        </p:txBody>
      </p:sp>
      <p:sp>
        <p:nvSpPr>
          <p:cNvPr id="3" name="box1003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40" name="TextBox 1003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La falciatrice meccanica a trazione animale fu una svolta epocale. Trasformava il passo dei buoi in forza netta, tagliando il fieno a una velocità un tempo impensabile e riducendo la fatica del coltivatore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7.jpg"/>
          <p:cNvPicPr>
            <a:picLocks noChangeAspect="1"/>
          </p:cNvPicPr>
          <p:nvPr/>
        </p:nvPicPr>
        <p:blipFill>
          <a:blip r:embed="rId3"/>
          <a:stretch>
            <a:fillRect/>
          </a:stretch>
        </p:blipFill>
        <p:spPr>
          <a:xfrm>
            <a:off x="0" y="0"/>
            <a:ext cx="9144000" cy="5143500"/>
          </a:xfrm>
          <a:prstGeom prst="rect">
            <a:avLst/>
          </a:prstGeom>
        </p:spPr>
      </p:pic>
      <p:sp>
        <p:nvSpPr>
          <p:cNvPr id="10040" name="box1004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41" name="TextBox 1004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ARATRO A RUOTE</a:t>
            </a:r>
          </a:p>
        </p:txBody>
      </p:sp>
      <p:sp>
        <p:nvSpPr>
          <p:cNvPr id="3" name="box1004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42" name="TextBox 1004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Aratro a ruote in ferro completamente arrugginito, ancora in posa da lavoro. La rugiada e gli anni ne hanno segnato il metallo, ma la forma racconta ancora con chiarezza la sua funzione nei campi.</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8.jpg"/>
          <p:cNvPicPr>
            <a:picLocks noChangeAspect="1"/>
          </p:cNvPicPr>
          <p:nvPr/>
        </p:nvPicPr>
        <p:blipFill>
          <a:blip r:embed="rId3"/>
          <a:stretch>
            <a:fillRect/>
          </a:stretch>
        </p:blipFill>
        <p:spPr>
          <a:xfrm>
            <a:off x="0" y="0"/>
            <a:ext cx="9144000" cy="5143500"/>
          </a:xfrm>
          <a:prstGeom prst="rect">
            <a:avLst/>
          </a:prstGeom>
        </p:spPr>
      </p:pic>
      <p:sp>
        <p:nvSpPr>
          <p:cNvPr id="10042" name="box1004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43" name="TextBox 1004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CARROSTERZO</a:t>
            </a:r>
          </a:p>
        </p:txBody>
      </p:sp>
      <p:sp>
        <p:nvSpPr>
          <p:cNvPr id="3" name="box1004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44" name="TextBox 1004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Carro agricolo in legno con grandi ruote a raggi illuminate dal tramonto. Le ruote alte permettevano di affrontare i terreni sconnessi dei campi. Un mezzo che ha percorso generazioni di strade bianche.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jpg"/>
          <p:cNvPicPr>
            <a:picLocks noChangeAspect="1"/>
          </p:cNvPicPr>
          <p:nvPr/>
        </p:nvPicPr>
        <p:blipFill>
          <a:blip r:embed="rId3"/>
          <a:stretch>
            <a:fillRect/>
          </a:stretch>
        </p:blipFill>
        <p:spPr>
          <a:xfrm>
            <a:off x="0" y="0"/>
            <a:ext cx="9144000" cy="5143500"/>
          </a:xfrm>
          <a:prstGeom prst="rect">
            <a:avLst/>
          </a:prstGeom>
        </p:spPr>
      </p:pic>
      <p:sp>
        <p:nvSpPr>
          <p:cNvPr id="10044" name="box1004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45" name="TextBox 1004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TRINCIAFORAGGIO MECCANICO</a:t>
            </a:r>
          </a:p>
        </p:txBody>
      </p:sp>
      <p:sp>
        <p:nvSpPr>
          <p:cNvPr id="3" name="box1004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46" name="TextBox 1004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Usato per il foraggio o per stoccare paglia e fieno. Il foraggio entrava dal piano inclinato e le lame lo tritavano in pezzi uniformi per gli animali. Presente anche in alcune coltivazioni di tabacco</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8.jpg"/>
          <p:cNvPicPr>
            <a:picLocks noChangeAspect="1"/>
          </p:cNvPicPr>
          <p:nvPr/>
        </p:nvPicPr>
        <p:blipFill>
          <a:blip r:embed="rId3"/>
          <a:stretch>
            <a:fillRect/>
          </a:stretch>
        </p:blipFill>
        <p:spPr>
          <a:xfrm>
            <a:off x="0" y="0"/>
            <a:ext cx="9144000" cy="5143500"/>
          </a:xfrm>
          <a:prstGeom prst="rect">
            <a:avLst/>
          </a:prstGeom>
        </p:spPr>
      </p:pic>
      <p:sp>
        <p:nvSpPr>
          <p:cNvPr id="10046" name="box1004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47" name="TextBox 1004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VOMERE IN FERRO</a:t>
            </a:r>
          </a:p>
        </p:txBody>
      </p:sp>
      <p:sp>
        <p:nvSpPr>
          <p:cNvPr id="3" name="box1004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48" name="TextBox 1004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Vomere triangolare in ferro arrugginito con stegola in legno. La punta entrava nella terra, il piano inclinato rovesciava il terreno. Pezzo chiave dell'aratro: senza di lui, niente solco, niente semina.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9.jpg"/>
          <p:cNvPicPr>
            <a:picLocks noChangeAspect="1"/>
          </p:cNvPicPr>
          <p:nvPr/>
        </p:nvPicPr>
        <p:blipFill>
          <a:blip r:embed="rId3"/>
          <a:stretch>
            <a:fillRect/>
          </a:stretch>
        </p:blipFill>
        <p:spPr>
          <a:xfrm>
            <a:off x="0" y="0"/>
            <a:ext cx="9144000" cy="5143500"/>
          </a:xfrm>
          <a:prstGeom prst="rect">
            <a:avLst/>
          </a:prstGeom>
        </p:spPr>
      </p:pic>
      <p:sp>
        <p:nvSpPr>
          <p:cNvPr id="10048" name="box1004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49" name="TextBox 1004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TREGGIA E ATTREZZI VARI</a:t>
            </a:r>
          </a:p>
        </p:txBody>
      </p:sp>
      <p:sp>
        <p:nvSpPr>
          <p:cNvPr id="3" name="box1004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50" name="TextBox 1004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Deposito all'aperto di macchine agricole d'epoca: con in primo piano una "treggia" per il trasporto di paglia, fieno o foraggio. Sullo sfondo erpici, seminatrici, carri. Memoria di un'epoca, dove ogni ferro arrugginito custodisce la memoria di stagioni di fatica e raccolto</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jpg"/>
          <p:cNvPicPr>
            <a:picLocks noChangeAspect="1"/>
          </p:cNvPicPr>
          <p:nvPr/>
        </p:nvPicPr>
        <p:blipFill>
          <a:blip r:embed="rId3"/>
          <a:stretch>
            <a:fillRect/>
          </a:stretch>
        </p:blipFill>
        <p:spPr>
          <a:xfrm>
            <a:off x="0" y="0"/>
            <a:ext cx="9144000" cy="5143500"/>
          </a:xfrm>
          <a:prstGeom prst="rect">
            <a:avLst/>
          </a:prstGeom>
        </p:spPr>
      </p:pic>
      <p:sp>
        <p:nvSpPr>
          <p:cNvPr id="10050" name="box1005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51" name="TextBox 1005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MUCCA AL PASCOLO CON VITELLINO</a:t>
            </a:r>
          </a:p>
        </p:txBody>
      </p:sp>
      <p:sp>
        <p:nvSpPr>
          <p:cNvPr id="3" name="box1005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52" name="TextBox 1005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Una mucca bruca in un prato fiorito sotto lo sguardo attento di due uomini. La Chianina era il simbolo della ricchezza contadina: forza nei campi e nutrimento per la famiglia.</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jpg"/>
          <p:cNvPicPr>
            <a:picLocks noChangeAspect="1"/>
          </p:cNvPicPr>
          <p:nvPr/>
        </p:nvPicPr>
        <p:blipFill>
          <a:blip r:embed="rId3"/>
          <a:stretch>
            <a:fillRect/>
          </a:stretch>
        </p:blipFill>
        <p:spPr>
          <a:xfrm>
            <a:off x="0" y="0"/>
            <a:ext cx="9144000" cy="5143500"/>
          </a:xfrm>
          <a:prstGeom prst="rect">
            <a:avLst/>
          </a:prstGeom>
        </p:spPr>
      </p:pic>
      <p:sp>
        <p:nvSpPr>
          <p:cNvPr id="10052" name="box1005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53" name="TextBox 1005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SCROFA NELL'AIA</a:t>
            </a:r>
          </a:p>
        </p:txBody>
      </p:sp>
      <p:sp>
        <p:nvSpPr>
          <p:cNvPr id="3" name="box1005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54" name="TextBox 1005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Accanto a un tradizionale pagliaio a cupola, una scrofa si prende cura dei suoi piccoli. La particolarità risiede nella spontaneità dell'allevamento domestico, dove gli spazi della casa e quelli degli animali erano strettamente integrati. Il maiale era la garanzia per l’inverno: una risorsa preziosa per Morano Osteria che non lasciava spazio a nessuno spreco.</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jpg"/>
          <p:cNvPicPr>
            <a:picLocks noChangeAspect="1"/>
          </p:cNvPicPr>
          <p:nvPr/>
        </p:nvPicPr>
        <p:blipFill>
          <a:blip r:embed="rId3"/>
          <a:stretch>
            <a:fillRect/>
          </a:stretch>
        </p:blipFill>
        <p:spPr>
          <a:xfrm>
            <a:off x="0" y="0"/>
            <a:ext cx="9144000" cy="5143500"/>
          </a:xfrm>
          <a:prstGeom prst="rect">
            <a:avLst/>
          </a:prstGeom>
        </p:spPr>
      </p:pic>
      <p:sp>
        <p:nvSpPr>
          <p:cNvPr id="10054" name="box1005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55" name="TextBox 1005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SCROFA AL PASCOLO CON LA PROLE</a:t>
            </a:r>
          </a:p>
        </p:txBody>
      </p:sp>
      <p:sp>
        <p:nvSpPr>
          <p:cNvPr id="3" name="box1005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56" name="TextBox 1005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Una donna sorveglia la scrofa con i cuccioli nell'aia. Il maiale era allevato allo stato semi-brado: frugale, resistente, prezioso. Ogni parte era utilizzata, nulla andava perduto</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jpg"/>
          <p:cNvPicPr>
            <a:picLocks noChangeAspect="1"/>
          </p:cNvPicPr>
          <p:nvPr/>
        </p:nvPicPr>
        <p:blipFill>
          <a:blip r:embed="rId3"/>
          <a:stretch>
            <a:fillRect/>
          </a:stretch>
        </p:blipFill>
        <p:spPr>
          <a:xfrm>
            <a:off x="0" y="0"/>
            <a:ext cx="9144000" cy="5143500"/>
          </a:xfrm>
          <a:prstGeom prst="rect">
            <a:avLst/>
          </a:prstGeom>
        </p:spPr>
      </p:pic>
      <p:sp>
        <p:nvSpPr>
          <p:cNvPr id="10056" name="box1005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57" name="TextBox 1005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IL LAVORO FEMMINILE</a:t>
            </a:r>
          </a:p>
        </p:txBody>
      </p:sp>
      <p:sp>
        <p:nvSpPr>
          <p:cNvPr id="3" name="box1005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58" name="TextBox 1005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Donne al lavoro con attrezzi manuali in un'aia assolata. Nella civiltà contadina le donne erano pilastro della produzione domestica: filavano, lavoravano la lana e preparavano il cibo.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jpg"/>
          <p:cNvPicPr>
            <a:picLocks noChangeAspect="1"/>
          </p:cNvPicPr>
          <p:nvPr/>
        </p:nvPicPr>
        <p:blipFill>
          <a:blip r:embed="rId3"/>
          <a:stretch>
            <a:fillRect/>
          </a:stretch>
        </p:blipFill>
        <p:spPr>
          <a:xfrm>
            <a:off x="0" y="0"/>
            <a:ext cx="9144000" cy="5143500"/>
          </a:xfrm>
          <a:prstGeom prst="rect">
            <a:avLst/>
          </a:prstGeom>
        </p:spPr>
      </p:pic>
      <p:sp>
        <p:nvSpPr>
          <p:cNvPr id="9914" name="box991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15" name="TextBox 991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BASTONI CORDE E OGGETTI DA LAVORO</a:t>
            </a:r>
          </a:p>
        </p:txBody>
      </p:sp>
      <p:sp>
        <p:nvSpPr>
          <p:cNvPr id="3" name="box991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16" name="TextBox 991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Bastoni da lavoro in legno grezzo, giogo per vacche, briglie e corda intrecciata. Accessori essenziali per la conduzione della terra e degli animali.</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a:blip r:embed="rId3"/>
          <a:stretch>
            <a:fillRect/>
          </a:stretch>
        </p:blipFill>
        <p:spPr>
          <a:xfrm>
            <a:off x="0" y="0"/>
            <a:ext cx="9144000" cy="5143500"/>
          </a:xfrm>
          <a:prstGeom prst="rect">
            <a:avLst/>
          </a:prstGeom>
        </p:spPr>
      </p:pic>
      <p:sp>
        <p:nvSpPr>
          <p:cNvPr id="10058" name="box1005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59" name="TextBox 1005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IL CARRO DEL FIENO</a:t>
            </a:r>
          </a:p>
        </p:txBody>
      </p:sp>
      <p:sp>
        <p:nvSpPr>
          <p:cNvPr id="3" name="box1005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60" name="TextBox 1005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Un bue traina un pesante carro carico di fieno appena raccolto. Il fieno era oro per il contadino: garantiva il foraggio invernale agli animali e, con essi, la sopravvivenza dell'intera famiglia.</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a:blip r:embed="rId3"/>
          <a:stretch>
            <a:fillRect/>
          </a:stretch>
        </p:blipFill>
        <p:spPr>
          <a:xfrm>
            <a:off x="0" y="0"/>
            <a:ext cx="9144000" cy="5143500"/>
          </a:xfrm>
          <a:prstGeom prst="rect">
            <a:avLst/>
          </a:prstGeom>
        </p:spPr>
      </p:pic>
      <p:sp>
        <p:nvSpPr>
          <p:cNvPr id="10060" name="box1006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61" name="TextBox 1006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BUOI AL PASCOLO</a:t>
            </a:r>
          </a:p>
        </p:txBody>
      </p:sp>
      <p:sp>
        <p:nvSpPr>
          <p:cNvPr id="3" name="box1006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62" name="TextBox 1006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Due buoi bianchi camminano liberi tra gli alberi. Nelle pause dal lavoro, gli animali venivano lasciati al pascolo. Il loro benessere era fondamentale: senza di loro, niente campi, niente raccolto.</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jpg"/>
          <p:cNvPicPr>
            <a:picLocks noChangeAspect="1"/>
          </p:cNvPicPr>
          <p:nvPr/>
        </p:nvPicPr>
        <p:blipFill>
          <a:blip r:embed="rId3"/>
          <a:stretch>
            <a:fillRect/>
          </a:stretch>
        </p:blipFill>
        <p:spPr>
          <a:xfrm>
            <a:off x="0" y="0"/>
            <a:ext cx="9144000" cy="5143500"/>
          </a:xfrm>
          <a:prstGeom prst="rect">
            <a:avLst/>
          </a:prstGeom>
        </p:spPr>
      </p:pic>
      <p:sp>
        <p:nvSpPr>
          <p:cNvPr id="10062" name="box1006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63" name="TextBox 1006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AL MERCATO DEL BESTIAME</a:t>
            </a:r>
          </a:p>
        </p:txBody>
      </p:sp>
      <p:sp>
        <p:nvSpPr>
          <p:cNvPr id="3" name="box1006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64" name="TextBox 1006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Un uomo mostra fiero il suo vitello al mercato, con la famiglia accanto. La fiera del bestiame era il momento più atteso: si trattava, si stringevano accordi, si misurava la fortuna dell'anno.</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jpg"/>
          <p:cNvPicPr>
            <a:picLocks noChangeAspect="1"/>
          </p:cNvPicPr>
          <p:nvPr/>
        </p:nvPicPr>
        <p:blipFill>
          <a:blip r:embed="rId3"/>
          <a:stretch>
            <a:fillRect/>
          </a:stretch>
        </p:blipFill>
        <p:spPr>
          <a:xfrm>
            <a:off x="0" y="0"/>
            <a:ext cx="9144000" cy="5143500"/>
          </a:xfrm>
          <a:prstGeom prst="rect">
            <a:avLst/>
          </a:prstGeom>
        </p:spPr>
      </p:pic>
      <p:sp>
        <p:nvSpPr>
          <p:cNvPr id="10064" name="box1006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65" name="TextBox 1006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PADRONE E CONTADINO</a:t>
            </a:r>
          </a:p>
        </p:txBody>
      </p:sp>
      <p:sp>
        <p:nvSpPr>
          <p:cNvPr id="3" name="box1006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66" name="TextBox 1006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L’opulenza del padrone e la sagoma asciutta del contadino si incontrano davanti al bestiame. Tra le mani esperte di chi lavora, una vacca e due vitellini gemelli diventano il fulcro di un mondo diviso tra possesso e cura quotidiana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jpg"/>
          <p:cNvPicPr>
            <a:picLocks noChangeAspect="1"/>
          </p:cNvPicPr>
          <p:nvPr/>
        </p:nvPicPr>
        <p:blipFill>
          <a:blip r:embed="rId3"/>
          <a:stretch>
            <a:fillRect/>
          </a:stretch>
        </p:blipFill>
        <p:spPr>
          <a:xfrm>
            <a:off x="0" y="0"/>
            <a:ext cx="9144000" cy="5143500"/>
          </a:xfrm>
          <a:prstGeom prst="rect">
            <a:avLst/>
          </a:prstGeom>
        </p:spPr>
      </p:pic>
      <p:sp>
        <p:nvSpPr>
          <p:cNvPr id="10066" name="box1006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67" name="TextBox 1006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ARATURA IN COLLINA</a:t>
            </a:r>
          </a:p>
        </p:txBody>
      </p:sp>
      <p:sp>
        <p:nvSpPr>
          <p:cNvPr id="3" name="box1006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68" name="TextBox 1006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Una coppia di buoi tira l'aratro e il carro su un campo collinare. Sullo sfondo, la campagna umbra si stende a perdita d'occhio: un paesaggio forgiato dalla fatica e dalla cura quotidiana.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0.jpg"/>
          <p:cNvPicPr>
            <a:picLocks noChangeAspect="1"/>
          </p:cNvPicPr>
          <p:nvPr/>
        </p:nvPicPr>
        <p:blipFill>
          <a:blip r:embed="rId3"/>
          <a:stretch>
            <a:fillRect/>
          </a:stretch>
        </p:blipFill>
        <p:spPr>
          <a:xfrm>
            <a:off x="0" y="0"/>
            <a:ext cx="9144000" cy="5143500"/>
          </a:xfrm>
          <a:prstGeom prst="rect">
            <a:avLst/>
          </a:prstGeom>
        </p:spPr>
      </p:pic>
      <p:sp>
        <p:nvSpPr>
          <p:cNvPr id="10068" name="box10068"/>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69" name="TextBox 10068"/>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BUOI AL LAVORO</a:t>
            </a:r>
          </a:p>
        </p:txBody>
      </p:sp>
      <p:sp>
        <p:nvSpPr>
          <p:cNvPr id="3" name="box10069"/>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70" name="TextBox 10069"/>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Sguardi fieri e muscoli possenti: i motori dell'antica economia rurale. Uniti dal giogo, questi buoi Chianini erano il cuore pulsante del lavoro nei campi umbri.</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7.jpg"/>
          <p:cNvPicPr>
            <a:picLocks noChangeAspect="1"/>
          </p:cNvPicPr>
          <p:nvPr/>
        </p:nvPicPr>
        <p:blipFill>
          <a:blip r:embed="rId3"/>
          <a:stretch>
            <a:fillRect/>
          </a:stretch>
        </p:blipFill>
        <p:spPr>
          <a:xfrm>
            <a:off x="0" y="0"/>
            <a:ext cx="9144000" cy="5143500"/>
          </a:xfrm>
          <a:prstGeom prst="rect">
            <a:avLst/>
          </a:prstGeom>
        </p:spPr>
      </p:pic>
      <p:sp>
        <p:nvSpPr>
          <p:cNvPr id="10070" name="box10070"/>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71" name="TextBox 10070"/>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ANZIANA FILATRICE</a:t>
            </a:r>
          </a:p>
        </p:txBody>
      </p:sp>
      <p:sp>
        <p:nvSpPr>
          <p:cNvPr id="3" name="box10071"/>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72" name="TextBox 10071"/>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Una anziana donna posa con la conocchia tra le mani. Filare era un gesto antico e quotidiano: si filava camminando, vegliando, aspettando. La lana diventava filo, il filo diventava vita.</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8.jpg"/>
          <p:cNvPicPr>
            <a:picLocks noChangeAspect="1"/>
          </p:cNvPicPr>
          <p:nvPr/>
        </p:nvPicPr>
        <p:blipFill>
          <a:blip r:embed="rId3"/>
          <a:stretch>
            <a:fillRect/>
          </a:stretch>
        </p:blipFill>
        <p:spPr>
          <a:xfrm>
            <a:off x="0" y="0"/>
            <a:ext cx="9144000" cy="5143500"/>
          </a:xfrm>
          <a:prstGeom prst="rect">
            <a:avLst/>
          </a:prstGeom>
        </p:spPr>
      </p:pic>
      <p:sp>
        <p:nvSpPr>
          <p:cNvPr id="10072" name="box10072"/>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73" name="TextBox 10072"/>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COPPIA DI BUOI</a:t>
            </a:r>
          </a:p>
        </p:txBody>
      </p:sp>
      <p:sp>
        <p:nvSpPr>
          <p:cNvPr id="3" name="box10073"/>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74" name="TextBox 10073"/>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Una coppia di buoi bianchi, legati al giogo, fissano l'obiettivo con sguardo calmo. Dietro di loro, il carro di legno testimonia secoli di trasporto lento e faticoso nei campi.</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9.jpg"/>
          <p:cNvPicPr>
            <a:picLocks noChangeAspect="1"/>
          </p:cNvPicPr>
          <p:nvPr/>
        </p:nvPicPr>
        <p:blipFill>
          <a:blip r:embed="rId3"/>
          <a:stretch>
            <a:fillRect/>
          </a:stretch>
        </p:blipFill>
        <p:spPr>
          <a:xfrm>
            <a:off x="0" y="0"/>
            <a:ext cx="9144000" cy="5143500"/>
          </a:xfrm>
          <a:prstGeom prst="rect">
            <a:avLst/>
          </a:prstGeom>
        </p:spPr>
      </p:pic>
      <p:sp>
        <p:nvSpPr>
          <p:cNvPr id="10074" name="box10074"/>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75" name="TextBox 10074"/>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L'ARATURA CON I BUOI</a:t>
            </a:r>
          </a:p>
        </p:txBody>
      </p:sp>
      <p:sp>
        <p:nvSpPr>
          <p:cNvPr id="3" name="box10075"/>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10076" name="TextBox 10075"/>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Due contadini posano orgogliosi. In primo piano una coppia di buoi al lavoro in pausa durante l'aratura. La forza paziente degli animali e la perizia del contadino trasformavano la terra dura in solchi pronti alla semina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jpg"/>
          <p:cNvPicPr>
            <a:picLocks noChangeAspect="1"/>
          </p:cNvPicPr>
          <p:nvPr/>
        </p:nvPicPr>
        <p:blipFill>
          <a:blip r:embed="rId3"/>
          <a:stretch>
            <a:fillRect/>
          </a:stretch>
        </p:blipFill>
        <p:spPr>
          <a:xfrm>
            <a:off x="0" y="0"/>
            <a:ext cx="9144000" cy="5143500"/>
          </a:xfrm>
          <a:prstGeom prst="rect">
            <a:avLst/>
          </a:prstGeom>
        </p:spPr>
      </p:pic>
      <p:sp>
        <p:nvSpPr>
          <p:cNvPr id="9916" name="box9916"/>
          <p:cNvSpPr>
            <a:spLocks noGrp="1"/>
          </p:cNvSpPr>
          <p:nvPr/>
        </p:nvSpPr>
        <p:spPr>
          <a:xfrm>
            <a:off x="0" y="0"/>
            <a:ext cx="9144000" cy="668655"/>
          </a:xfrm>
          <a:prstGeom prst="rect">
            <a:avLst/>
          </a:prstGeom>
          <a:solidFill>
            <a:srgbClr val="000000">
              <a:alpha val="6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17" name="TextBox 9916"/>
          <p:cNvSpPr txBox="1"/>
          <p:nvPr/>
        </p:nvSpPr>
        <p:spPr>
          <a:xfrm>
            <a:off x="0" y="51435"/>
            <a:ext cx="9144000" cy="617220"/>
          </a:xfrm>
          <a:prstGeom prst="rect">
            <a:avLst/>
          </a:prstGeom>
          <a:noFill/>
        </p:spPr>
        <p:txBody>
          <a:bodyPr wrap="square">
            <a:spAutoFit/>
          </a:bodyPr>
          <a:lstStyle/>
          <a:p>
            <a:pPr algn="ctr"/>
            <a:r>
              <a:rPr sz="2000" b="1">
                <a:solidFill>
                  <a:srgbClr val="FFFFFF"/>
                </a:solidFill>
                <a:latin typeface="Futura"/>
              </a:rPr>
              <a:t>STRUMENTI E UTENSILI RURALI</a:t>
            </a:r>
          </a:p>
        </p:txBody>
      </p:sp>
      <p:sp>
        <p:nvSpPr>
          <p:cNvPr id="3" name="box9917"/>
          <p:cNvSpPr>
            <a:spLocks noGrp="1"/>
          </p:cNvSpPr>
          <p:nvPr/>
        </p:nvSpPr>
        <p:spPr>
          <a:xfrm>
            <a:off x="0" y="4474845"/>
            <a:ext cx="9144000" cy="668655"/>
          </a:xfrm>
          <a:prstGeom prst="rect">
            <a:avLst/>
          </a:prstGeom>
          <a:solidFill>
            <a:srgbClr val="000000">
              <a:alpha val="18000"/>
            </a:srgbClr>
          </a:solidFill>
          <a:ln>
            <a:noFill/>
          </a:ln>
        </p:spPr>
        <p:style>
          <a:lnRef idx="0">
            <a:srgbClr val="000000"/>
          </a:lnRef>
          <a:fillRef idx="0">
            <a:srgbClr val="000000"/>
          </a:fillRef>
          <a:effectRef idx="0">
            <a:srgbClr val="000000"/>
          </a:effectRef>
          <a:fontRef idx="minor">
            <a:srgbClr val="000000"/>
          </a:fontRef>
        </p:style>
        <p:txBody>
          <a:bodyPr/>
          <a:lstStyle/>
          <a:p>
            <a:endParaRPr/>
          </a:p>
        </p:txBody>
      </p:sp>
      <p:sp>
        <p:nvSpPr>
          <p:cNvPr id="9918" name="TextBox 9917"/>
          <p:cNvSpPr txBox="1"/>
          <p:nvPr/>
        </p:nvSpPr>
        <p:spPr>
          <a:xfrm>
            <a:off x="0" y="4526280"/>
            <a:ext cx="9144000" cy="617220"/>
          </a:xfrm>
          <a:prstGeom prst="rect">
            <a:avLst/>
          </a:prstGeom>
          <a:noFill/>
        </p:spPr>
        <p:txBody>
          <a:bodyPr wrap="square">
            <a:spAutoFit/>
          </a:bodyPr>
          <a:lstStyle/>
          <a:p>
            <a:pPr algn="ctr"/>
            <a:r>
              <a:rPr sz="1300" b="0">
                <a:solidFill>
                  <a:srgbClr val="FFFFFF"/>
                </a:solidFill>
                <a:latin typeface="Futura"/>
              </a:rPr>
              <a:t>Cassetta con strumenti di precisione, asce e coltelli da lavoro. Oggetti che testimoniano la versatilità artigianale della civiltà contadina.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4480</Words>
  <Application>Microsoft Macintosh PowerPoint</Application>
  <PresentationFormat>Presentazione su schermo (16:9)</PresentationFormat>
  <Paragraphs>263</Paragraphs>
  <Slides>88</Slides>
  <Notes>88</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88</vt:i4>
      </vt:variant>
    </vt:vector>
  </HeadingPairs>
  <TitlesOfParts>
    <vt:vector size="92" baseType="lpstr">
      <vt:lpstr>Arial</vt:lpstr>
      <vt:lpstr>Calibri</vt:lpstr>
      <vt:lpstr>Futura</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Microsoft Office User</cp:lastModifiedBy>
  <cp:revision>2</cp:revision>
  <dcterms:created xsi:type="dcterms:W3CDTF">2013-01-27T09:14:16Z</dcterms:created>
  <dcterms:modified xsi:type="dcterms:W3CDTF">2026-03-31T10:56:52Z</dcterms:modified>
  <cp:category/>
</cp:coreProperties>
</file>